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430" r:id="rId2"/>
    <p:sldId id="443" r:id="rId3"/>
    <p:sldId id="400" r:id="rId4"/>
    <p:sldId id="431" r:id="rId5"/>
    <p:sldId id="351" r:id="rId6"/>
    <p:sldId id="884" r:id="rId7"/>
    <p:sldId id="380" r:id="rId8"/>
    <p:sldId id="385" r:id="rId9"/>
    <p:sldId id="1589" r:id="rId10"/>
    <p:sldId id="885" r:id="rId11"/>
    <p:sldId id="381" r:id="rId12"/>
    <p:sldId id="335" r:id="rId13"/>
    <p:sldId id="336" r:id="rId14"/>
    <p:sldId id="476" r:id="rId15"/>
    <p:sldId id="465" r:id="rId16"/>
    <p:sldId id="339" r:id="rId17"/>
    <p:sldId id="1591" r:id="rId18"/>
    <p:sldId id="469" r:id="rId19"/>
    <p:sldId id="464" r:id="rId20"/>
    <p:sldId id="1597" r:id="rId21"/>
    <p:sldId id="382" r:id="rId22"/>
    <p:sldId id="597" r:id="rId23"/>
    <p:sldId id="508" r:id="rId24"/>
    <p:sldId id="520" r:id="rId25"/>
    <p:sldId id="427" r:id="rId26"/>
    <p:sldId id="504" r:id="rId27"/>
    <p:sldId id="1600" r:id="rId28"/>
    <p:sldId id="621" r:id="rId29"/>
    <p:sldId id="888" r:id="rId30"/>
    <p:sldId id="886" r:id="rId31"/>
    <p:sldId id="599" r:id="rId32"/>
    <p:sldId id="308" r:id="rId33"/>
    <p:sldId id="627" r:id="rId34"/>
    <p:sldId id="1598" r:id="rId35"/>
    <p:sldId id="630" r:id="rId36"/>
    <p:sldId id="631" r:id="rId37"/>
    <p:sldId id="635" r:id="rId38"/>
    <p:sldId id="1588" r:id="rId39"/>
    <p:sldId id="602" r:id="rId40"/>
    <p:sldId id="471" r:id="rId41"/>
    <p:sldId id="534" r:id="rId42"/>
    <p:sldId id="1599" r:id="rId43"/>
    <p:sldId id="1587" r:id="rId44"/>
    <p:sldId id="617" r:id="rId45"/>
    <p:sldId id="1592" r:id="rId46"/>
    <p:sldId id="824" r:id="rId47"/>
    <p:sldId id="1593" r:id="rId48"/>
    <p:sldId id="1594" r:id="rId49"/>
    <p:sldId id="618" r:id="rId50"/>
    <p:sldId id="1596" r:id="rId51"/>
    <p:sldId id="883" r:id="rId52"/>
    <p:sldId id="345" r:id="rId53"/>
    <p:sldId id="623" r:id="rId54"/>
    <p:sldId id="839" r:id="rId55"/>
    <p:sldId id="622" r:id="rId56"/>
    <p:sldId id="448" r:id="rId57"/>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857677B1-3E74-CD4D-9782-3055907963CC}">
          <p14:sldIdLst>
            <p14:sldId id="430"/>
            <p14:sldId id="443"/>
            <p14:sldId id="400"/>
          </p14:sldIdLst>
        </p14:section>
        <p14:section name="Section 1: Architectural need" id="{CF1C5BC6-1A87-DC4A-B263-1AC6F895FEFF}">
          <p14:sldIdLst>
            <p14:sldId id="431"/>
            <p14:sldId id="351"/>
          </p14:sldIdLst>
        </p14:section>
        <p14:section name="Section 2: Reasons to automate" id="{5A21D677-7554-4644-A64A-95424FC94B8A}">
          <p14:sldIdLst>
            <p14:sldId id="884"/>
            <p14:sldId id="380"/>
            <p14:sldId id="385"/>
            <p14:sldId id="1589"/>
          </p14:sldIdLst>
        </p14:section>
        <p14:section name="Section 3: Automating your infrastructure" id="{A9879582-3758-2A40-9ADA-7AC57875B202}">
          <p14:sldIdLst>
            <p14:sldId id="885"/>
            <p14:sldId id="381"/>
            <p14:sldId id="335"/>
            <p14:sldId id="336"/>
            <p14:sldId id="476"/>
            <p14:sldId id="465"/>
            <p14:sldId id="339"/>
            <p14:sldId id="1591"/>
            <p14:sldId id="469"/>
            <p14:sldId id="464"/>
            <p14:sldId id="1597"/>
            <p14:sldId id="382"/>
            <p14:sldId id="597"/>
            <p14:sldId id="508"/>
            <p14:sldId id="520"/>
            <p14:sldId id="427"/>
            <p14:sldId id="504"/>
            <p14:sldId id="1600"/>
            <p14:sldId id="621"/>
            <p14:sldId id="888"/>
          </p14:sldIdLst>
        </p14:section>
        <p14:section name="Section 4: Automating deployments" id="{7FA8B020-AB85-0940-8C0D-FE6E8E6B9612}">
          <p14:sldIdLst>
            <p14:sldId id="886"/>
            <p14:sldId id="599"/>
            <p14:sldId id="308"/>
            <p14:sldId id="627"/>
            <p14:sldId id="1598"/>
            <p14:sldId id="630"/>
            <p14:sldId id="631"/>
            <p14:sldId id="635"/>
          </p14:sldIdLst>
        </p14:section>
        <p14:section name="Section 5: AWS Elastic Beanstalk" id="{CD96B55B-58EA-4440-8C66-9718BAED4550}">
          <p14:sldIdLst>
            <p14:sldId id="1588"/>
            <p14:sldId id="602"/>
            <p14:sldId id="471"/>
            <p14:sldId id="534"/>
            <p14:sldId id="1599"/>
            <p14:sldId id="1587"/>
            <p14:sldId id="617"/>
            <p14:sldId id="1592"/>
            <p14:sldId id="824"/>
            <p14:sldId id="1593"/>
            <p14:sldId id="1594"/>
            <p14:sldId id="618"/>
            <p14:sldId id="1596"/>
          </p14:sldIdLst>
        </p14:section>
        <p14:section name="Module wrap-up" id="{6166F22C-F11B-B543-80E9-BD3538BABAE6}">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76"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B88"/>
    <a:srgbClr val="E9F3E6"/>
    <a:srgbClr val="1D8900"/>
    <a:srgbClr val="FFFC00"/>
    <a:srgbClr val="2D75E7"/>
    <a:srgbClr val="16966D"/>
    <a:srgbClr val="4E24A7"/>
    <a:srgbClr val="E817E4"/>
    <a:srgbClr val="FE5496"/>
    <a:srgbClr val="B3E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975" autoAdjust="0"/>
    <p:restoredTop sz="48050" autoAdjust="0"/>
  </p:normalViewPr>
  <p:slideViewPr>
    <p:cSldViewPr snapToGrid="0" snapToObjects="1" showGuides="1">
      <p:cViewPr varScale="1">
        <p:scale>
          <a:sx n="62" d="100"/>
          <a:sy n="62" d="100"/>
        </p:scale>
        <p:origin x="200" y="352"/>
      </p:cViewPr>
      <p:guideLst>
        <p:guide orient="horz" pos="2160"/>
        <p:guide pos="3840"/>
      </p:guideLst>
    </p:cSldViewPr>
  </p:slideViewPr>
  <p:outlineViewPr>
    <p:cViewPr>
      <p:scale>
        <a:sx n="33" d="100"/>
        <a:sy n="33" d="100"/>
      </p:scale>
      <p:origin x="0" y="-39760"/>
    </p:cViewPr>
  </p:outlineViewPr>
  <p:notesTextViewPr>
    <p:cViewPr>
      <p:scale>
        <a:sx n="100" d="100"/>
        <a:sy n="100" d="100"/>
      </p:scale>
      <p:origin x="0" y="0"/>
    </p:cViewPr>
  </p:notesTextViewPr>
  <p:sorterViewPr>
    <p:cViewPr>
      <p:scale>
        <a:sx n="150" d="100"/>
        <a:sy n="150" d="100"/>
      </p:scale>
      <p:origin x="0" y="0"/>
    </p:cViewPr>
  </p:sorterViewPr>
  <p:notesViewPr>
    <p:cSldViewPr snapToGrid="0" snapToObjects="1" showGuides="1">
      <p:cViewPr varScale="1">
        <p:scale>
          <a:sx n="96" d="100"/>
          <a:sy n="96" d="100"/>
        </p:scale>
        <p:origin x="352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E6CB9-0C5D-014B-AA24-8E40802DAF3F}"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9C1C9CEE-158C-0649-BAEF-35153185F8D9}">
      <dgm:prSet phldrT="[Text]" custT="1"/>
      <dgm:spPr>
        <a:solidFill>
          <a:srgbClr val="195089"/>
        </a:solidFill>
      </dgm:spPr>
      <dgm:t>
        <a:bodyPr/>
        <a:lstStyle/>
        <a:p>
          <a:r>
            <a:rPr lang="en-US" sz="1600" dirty="0">
              <a:latin typeface="+mn-lt"/>
            </a:rPr>
            <a:t>Dev</a:t>
          </a:r>
        </a:p>
      </dgm:t>
    </dgm:pt>
    <dgm:pt modelId="{D8B705A7-4D04-744F-B89F-2710CEA5593F}" type="parTrans" cxnId="{FE0E5720-7A0A-B746-BED8-BCB06340EE60}">
      <dgm:prSet/>
      <dgm:spPr/>
      <dgm:t>
        <a:bodyPr/>
        <a:lstStyle/>
        <a:p>
          <a:endParaRPr lang="en-US" sz="1600"/>
        </a:p>
      </dgm:t>
    </dgm:pt>
    <dgm:pt modelId="{570CCCB9-94AA-B545-9D7A-F643E257CE36}" type="sibTrans" cxnId="{FE0E5720-7A0A-B746-BED8-BCB06340EE60}">
      <dgm:prSet custT="1"/>
      <dgm:spPr/>
      <dgm:t>
        <a:bodyPr/>
        <a:lstStyle/>
        <a:p>
          <a:endParaRPr lang="en-US" sz="1600"/>
        </a:p>
      </dgm:t>
    </dgm:pt>
    <dgm:pt modelId="{B27E53B1-A464-4F48-BE7B-6928C4C36B19}">
      <dgm:prSet phldrT="[Text]" custT="1"/>
      <dgm:spPr>
        <a:solidFill>
          <a:schemeClr val="accent5"/>
        </a:solidFill>
      </dgm:spPr>
      <dgm:t>
        <a:bodyPr/>
        <a:lstStyle/>
        <a:p>
          <a:r>
            <a:rPr lang="en-US" sz="1600" dirty="0">
              <a:solidFill>
                <a:schemeClr val="bg1"/>
              </a:solidFill>
              <a:latin typeface="+mn-lt"/>
            </a:rPr>
            <a:t>Test</a:t>
          </a:r>
        </a:p>
      </dgm:t>
    </dgm:pt>
    <dgm:pt modelId="{FE99F688-7FB2-A548-8142-A5B83CEF0F5E}" type="parTrans" cxnId="{F7AEC609-A7B2-2F4B-8287-9A8AABFA3E2A}">
      <dgm:prSet/>
      <dgm:spPr/>
      <dgm:t>
        <a:bodyPr/>
        <a:lstStyle/>
        <a:p>
          <a:endParaRPr lang="en-US" sz="1600"/>
        </a:p>
      </dgm:t>
    </dgm:pt>
    <dgm:pt modelId="{C869539D-2C69-4843-8EAE-A4D40C8491EE}" type="sibTrans" cxnId="{F7AEC609-A7B2-2F4B-8287-9A8AABFA3E2A}">
      <dgm:prSet custT="1"/>
      <dgm:spPr/>
      <dgm:t>
        <a:bodyPr/>
        <a:lstStyle/>
        <a:p>
          <a:endParaRPr lang="en-US" sz="1600"/>
        </a:p>
      </dgm:t>
    </dgm:pt>
    <dgm:pt modelId="{DB798A5E-1289-9246-B598-ED98E7A883C1}">
      <dgm:prSet phldrT="[Text]" custT="1"/>
      <dgm:spPr>
        <a:solidFill>
          <a:srgbClr val="296331"/>
        </a:solidFill>
      </dgm:spPr>
      <dgm:t>
        <a:bodyPr/>
        <a:lstStyle/>
        <a:p>
          <a:r>
            <a:rPr lang="en-US" sz="1600" dirty="0">
              <a:latin typeface="+mn-lt"/>
            </a:rPr>
            <a:t>Staging</a:t>
          </a:r>
        </a:p>
      </dgm:t>
    </dgm:pt>
    <dgm:pt modelId="{F3F5C0D9-ECB9-3E47-A98C-729479B1FD73}" type="parTrans" cxnId="{FC1D90B1-CD2C-8D44-AB69-BFB9F5CCA011}">
      <dgm:prSet/>
      <dgm:spPr/>
      <dgm:t>
        <a:bodyPr/>
        <a:lstStyle/>
        <a:p>
          <a:endParaRPr lang="en-US" sz="1600"/>
        </a:p>
      </dgm:t>
    </dgm:pt>
    <dgm:pt modelId="{109D1795-E68A-5549-B570-67606D48DD1A}" type="sibTrans" cxnId="{FC1D90B1-CD2C-8D44-AB69-BFB9F5CCA011}">
      <dgm:prSet custT="1"/>
      <dgm:spPr/>
      <dgm:t>
        <a:bodyPr/>
        <a:lstStyle/>
        <a:p>
          <a:endParaRPr lang="en-US" sz="1600"/>
        </a:p>
      </dgm:t>
    </dgm:pt>
    <dgm:pt modelId="{8F5B8EE4-473A-EB4D-8B1E-A144B78C7C04}">
      <dgm:prSet phldrT="[Text]" custT="1"/>
      <dgm:spPr>
        <a:solidFill>
          <a:srgbClr val="FED646"/>
        </a:solidFill>
      </dgm:spPr>
      <dgm:t>
        <a:bodyPr/>
        <a:lstStyle/>
        <a:p>
          <a:r>
            <a:rPr lang="en-US" sz="1600" dirty="0">
              <a:solidFill>
                <a:schemeClr val="tx1"/>
              </a:solidFill>
              <a:latin typeface="+mn-lt"/>
            </a:rPr>
            <a:t>Prod</a:t>
          </a:r>
        </a:p>
      </dgm:t>
    </dgm:pt>
    <dgm:pt modelId="{D081A6B4-A11D-464C-A011-4B6EE5717E48}" type="parTrans" cxnId="{991228FD-65F3-8B42-BEF0-B05C08E088AD}">
      <dgm:prSet/>
      <dgm:spPr/>
      <dgm:t>
        <a:bodyPr/>
        <a:lstStyle/>
        <a:p>
          <a:endParaRPr lang="en-US" sz="1600"/>
        </a:p>
      </dgm:t>
    </dgm:pt>
    <dgm:pt modelId="{76ED5CD1-654F-DF4A-AA9D-5F1F5883EC5B}" type="sibTrans" cxnId="{991228FD-65F3-8B42-BEF0-B05C08E088AD}">
      <dgm:prSet custT="1"/>
      <dgm:spPr/>
      <dgm:t>
        <a:bodyPr/>
        <a:lstStyle/>
        <a:p>
          <a:endParaRPr lang="en-US" sz="1600"/>
        </a:p>
      </dgm:t>
    </dgm:pt>
    <dgm:pt modelId="{68BA3B80-5934-234B-B0F1-2221A4445862}">
      <dgm:prSet phldrT="[Text]" custT="1"/>
      <dgm:spPr>
        <a:solidFill>
          <a:schemeClr val="tx1">
            <a:lumMod val="75000"/>
            <a:lumOff val="25000"/>
          </a:schemeClr>
        </a:solidFill>
      </dgm:spPr>
      <dgm:t>
        <a:bodyPr/>
        <a:lstStyle/>
        <a:p>
          <a:r>
            <a:rPr lang="en-US" sz="1600" dirty="0">
              <a:latin typeface="+mn-lt"/>
            </a:rPr>
            <a:t>Demos</a:t>
          </a:r>
        </a:p>
      </dgm:t>
    </dgm:pt>
    <dgm:pt modelId="{5AFE68BB-001C-0D41-9768-A6C45C199AD0}" type="parTrans" cxnId="{0A3B8682-ACE6-E04B-8575-169C00F785C6}">
      <dgm:prSet/>
      <dgm:spPr/>
      <dgm:t>
        <a:bodyPr/>
        <a:lstStyle/>
        <a:p>
          <a:endParaRPr lang="en-US" sz="1600"/>
        </a:p>
      </dgm:t>
    </dgm:pt>
    <dgm:pt modelId="{89926729-4F5E-EB4C-B5E3-1A2DA8F834AF}" type="sibTrans" cxnId="{0A3B8682-ACE6-E04B-8575-169C00F785C6}">
      <dgm:prSet custT="1"/>
      <dgm:spPr/>
      <dgm:t>
        <a:bodyPr/>
        <a:lstStyle/>
        <a:p>
          <a:endParaRPr lang="en-US" sz="1600"/>
        </a:p>
      </dgm:t>
    </dgm:pt>
    <dgm:pt modelId="{009EA2BD-F27E-E644-B724-B1AF23CF2178}">
      <dgm:prSet phldrT="[Text]" custT="1"/>
      <dgm:spPr>
        <a:solidFill>
          <a:srgbClr val="195089"/>
        </a:solidFill>
        <a:ln>
          <a:solidFill>
            <a:srgbClr val="195089"/>
          </a:solidFill>
        </a:ln>
      </dgm:spPr>
      <dgm:t>
        <a:bodyPr/>
        <a:lstStyle/>
        <a:p>
          <a:r>
            <a:rPr lang="en-US" sz="1600" dirty="0">
              <a:latin typeface="+mn-lt"/>
            </a:rPr>
            <a:t>Regions</a:t>
          </a:r>
        </a:p>
      </dgm:t>
    </dgm:pt>
    <dgm:pt modelId="{44309002-7FA1-984C-9536-A763948E1FFD}" type="parTrans" cxnId="{8FDCEFF6-66BD-8543-B6EB-3AD3F7003B09}">
      <dgm:prSet/>
      <dgm:spPr/>
      <dgm:t>
        <a:bodyPr/>
        <a:lstStyle/>
        <a:p>
          <a:endParaRPr lang="en-US" sz="1600"/>
        </a:p>
      </dgm:t>
    </dgm:pt>
    <dgm:pt modelId="{FC5EFA1A-5F56-EC4A-910A-2034F3393018}" type="sibTrans" cxnId="{8FDCEFF6-66BD-8543-B6EB-3AD3F7003B09}">
      <dgm:prSet custT="1"/>
      <dgm:spPr/>
      <dgm:t>
        <a:bodyPr/>
        <a:lstStyle/>
        <a:p>
          <a:endParaRPr lang="en-US" sz="1600"/>
        </a:p>
      </dgm:t>
    </dgm:pt>
    <dgm:pt modelId="{D95C9052-31F7-F54C-B738-132B2ECE3A7A}" type="pres">
      <dgm:prSet presAssocID="{8E6E6CB9-0C5D-014B-AA24-8E40802DAF3F}" presName="cycle" presStyleCnt="0">
        <dgm:presLayoutVars>
          <dgm:dir/>
          <dgm:resizeHandles val="exact"/>
        </dgm:presLayoutVars>
      </dgm:prSet>
      <dgm:spPr/>
    </dgm:pt>
    <dgm:pt modelId="{FFE4847F-1E75-904B-AACD-A87908F4E1B6}" type="pres">
      <dgm:prSet presAssocID="{9C1C9CEE-158C-0649-BAEF-35153185F8D9}" presName="node" presStyleLbl="node1" presStyleIdx="0" presStyleCnt="6">
        <dgm:presLayoutVars>
          <dgm:bulletEnabled val="1"/>
        </dgm:presLayoutVars>
      </dgm:prSet>
      <dgm:spPr/>
    </dgm:pt>
    <dgm:pt modelId="{540D8213-452F-6D4C-9E9D-ECA16045EFF1}" type="pres">
      <dgm:prSet presAssocID="{9C1C9CEE-158C-0649-BAEF-35153185F8D9}" presName="spNode" presStyleCnt="0"/>
      <dgm:spPr/>
    </dgm:pt>
    <dgm:pt modelId="{0F095D20-2FCF-674C-AF79-BC71997DC15D}" type="pres">
      <dgm:prSet presAssocID="{570CCCB9-94AA-B545-9D7A-F643E257CE36}" presName="sibTrans" presStyleLbl="sibTrans1D1" presStyleIdx="0" presStyleCnt="6"/>
      <dgm:spPr/>
    </dgm:pt>
    <dgm:pt modelId="{4B5ACB83-13EA-AB43-8178-719F35D1E1B4}" type="pres">
      <dgm:prSet presAssocID="{B27E53B1-A464-4F48-BE7B-6928C4C36B19}" presName="node" presStyleLbl="node1" presStyleIdx="1" presStyleCnt="6">
        <dgm:presLayoutVars>
          <dgm:bulletEnabled val="1"/>
        </dgm:presLayoutVars>
      </dgm:prSet>
      <dgm:spPr/>
    </dgm:pt>
    <dgm:pt modelId="{22FBCD28-AAEF-F746-B912-DC05FEAE7E19}" type="pres">
      <dgm:prSet presAssocID="{B27E53B1-A464-4F48-BE7B-6928C4C36B19}" presName="spNode" presStyleCnt="0"/>
      <dgm:spPr/>
    </dgm:pt>
    <dgm:pt modelId="{A8EAD5FD-7157-6B49-8ADB-C473FF19D146}" type="pres">
      <dgm:prSet presAssocID="{C869539D-2C69-4843-8EAE-A4D40C8491EE}" presName="sibTrans" presStyleLbl="sibTrans1D1" presStyleIdx="1" presStyleCnt="6"/>
      <dgm:spPr/>
    </dgm:pt>
    <dgm:pt modelId="{744DE2A3-B85B-684F-9182-C4C4180DD2E9}" type="pres">
      <dgm:prSet presAssocID="{DB798A5E-1289-9246-B598-ED98E7A883C1}" presName="node" presStyleLbl="node1" presStyleIdx="2" presStyleCnt="6">
        <dgm:presLayoutVars>
          <dgm:bulletEnabled val="1"/>
        </dgm:presLayoutVars>
      </dgm:prSet>
      <dgm:spPr/>
    </dgm:pt>
    <dgm:pt modelId="{826294F2-AC94-BA4F-B4C2-786ED3E5ECEE}" type="pres">
      <dgm:prSet presAssocID="{DB798A5E-1289-9246-B598-ED98E7A883C1}" presName="spNode" presStyleCnt="0"/>
      <dgm:spPr/>
    </dgm:pt>
    <dgm:pt modelId="{BAE5DE46-5BC5-2143-A03A-0E0128F28422}" type="pres">
      <dgm:prSet presAssocID="{109D1795-E68A-5549-B570-67606D48DD1A}" presName="sibTrans" presStyleLbl="sibTrans1D1" presStyleIdx="2" presStyleCnt="6"/>
      <dgm:spPr/>
    </dgm:pt>
    <dgm:pt modelId="{08811C25-8520-944F-AA59-1AD619D59B3A}" type="pres">
      <dgm:prSet presAssocID="{8F5B8EE4-473A-EB4D-8B1E-A144B78C7C04}" presName="node" presStyleLbl="node1" presStyleIdx="3" presStyleCnt="6">
        <dgm:presLayoutVars>
          <dgm:bulletEnabled val="1"/>
        </dgm:presLayoutVars>
      </dgm:prSet>
      <dgm:spPr/>
    </dgm:pt>
    <dgm:pt modelId="{7CECB8E2-4737-C445-B5E3-92E39D3C8E13}" type="pres">
      <dgm:prSet presAssocID="{8F5B8EE4-473A-EB4D-8B1E-A144B78C7C04}" presName="spNode" presStyleCnt="0"/>
      <dgm:spPr/>
    </dgm:pt>
    <dgm:pt modelId="{F0904331-CAC7-FD4A-940D-470FCD435327}" type="pres">
      <dgm:prSet presAssocID="{76ED5CD1-654F-DF4A-AA9D-5F1F5883EC5B}" presName="sibTrans" presStyleLbl="sibTrans1D1" presStyleIdx="3" presStyleCnt="6"/>
      <dgm:spPr/>
    </dgm:pt>
    <dgm:pt modelId="{28D43006-D705-B54C-BEBA-6CA1F2F4CF01}" type="pres">
      <dgm:prSet presAssocID="{68BA3B80-5934-234B-B0F1-2221A4445862}" presName="node" presStyleLbl="node1" presStyleIdx="4" presStyleCnt="6">
        <dgm:presLayoutVars>
          <dgm:bulletEnabled val="1"/>
        </dgm:presLayoutVars>
      </dgm:prSet>
      <dgm:spPr/>
    </dgm:pt>
    <dgm:pt modelId="{DA93792D-9F31-F942-A28D-14E05D290AA8}" type="pres">
      <dgm:prSet presAssocID="{68BA3B80-5934-234B-B0F1-2221A4445862}" presName="spNode" presStyleCnt="0"/>
      <dgm:spPr/>
    </dgm:pt>
    <dgm:pt modelId="{5EAE7E29-68E7-9748-8495-A9F55844E291}" type="pres">
      <dgm:prSet presAssocID="{89926729-4F5E-EB4C-B5E3-1A2DA8F834AF}" presName="sibTrans" presStyleLbl="sibTrans1D1" presStyleIdx="4" presStyleCnt="6"/>
      <dgm:spPr/>
    </dgm:pt>
    <dgm:pt modelId="{EB8839AF-EEE0-5049-970C-82D6A56431D4}" type="pres">
      <dgm:prSet presAssocID="{009EA2BD-F27E-E644-B724-B1AF23CF2178}" presName="node" presStyleLbl="node1" presStyleIdx="5" presStyleCnt="6">
        <dgm:presLayoutVars>
          <dgm:bulletEnabled val="1"/>
        </dgm:presLayoutVars>
      </dgm:prSet>
      <dgm:spPr/>
    </dgm:pt>
    <dgm:pt modelId="{64A7511E-35B1-474A-97AB-E68217DB9147}" type="pres">
      <dgm:prSet presAssocID="{009EA2BD-F27E-E644-B724-B1AF23CF2178}" presName="spNode" presStyleCnt="0"/>
      <dgm:spPr/>
    </dgm:pt>
    <dgm:pt modelId="{099C9C0F-9AF8-1E4B-970A-6C41726BE598}" type="pres">
      <dgm:prSet presAssocID="{FC5EFA1A-5F56-EC4A-910A-2034F3393018}" presName="sibTrans" presStyleLbl="sibTrans1D1" presStyleIdx="5" presStyleCnt="6"/>
      <dgm:spPr/>
    </dgm:pt>
  </dgm:ptLst>
  <dgm:cxnLst>
    <dgm:cxn modelId="{F7AEC609-A7B2-2F4B-8287-9A8AABFA3E2A}" srcId="{8E6E6CB9-0C5D-014B-AA24-8E40802DAF3F}" destId="{B27E53B1-A464-4F48-BE7B-6928C4C36B19}" srcOrd="1" destOrd="0" parTransId="{FE99F688-7FB2-A548-8142-A5B83CEF0F5E}" sibTransId="{C869539D-2C69-4843-8EAE-A4D40C8491EE}"/>
    <dgm:cxn modelId="{9A49ED19-0150-B346-83C1-03E26DC44C12}" type="presOf" srcId="{76ED5CD1-654F-DF4A-AA9D-5F1F5883EC5B}" destId="{F0904331-CAC7-FD4A-940D-470FCD435327}" srcOrd="0" destOrd="0" presId="urn:microsoft.com/office/officeart/2005/8/layout/cycle6"/>
    <dgm:cxn modelId="{0688B61D-B9AF-6345-822D-E3002A3D3F70}" type="presOf" srcId="{8E6E6CB9-0C5D-014B-AA24-8E40802DAF3F}" destId="{D95C9052-31F7-F54C-B738-132B2ECE3A7A}" srcOrd="0" destOrd="0" presId="urn:microsoft.com/office/officeart/2005/8/layout/cycle6"/>
    <dgm:cxn modelId="{FE0E5720-7A0A-B746-BED8-BCB06340EE60}" srcId="{8E6E6CB9-0C5D-014B-AA24-8E40802DAF3F}" destId="{9C1C9CEE-158C-0649-BAEF-35153185F8D9}" srcOrd="0" destOrd="0" parTransId="{D8B705A7-4D04-744F-B89F-2710CEA5593F}" sibTransId="{570CCCB9-94AA-B545-9D7A-F643E257CE36}"/>
    <dgm:cxn modelId="{580CBC27-E9C8-0E47-AB99-1704858DE8C3}" type="presOf" srcId="{68BA3B80-5934-234B-B0F1-2221A4445862}" destId="{28D43006-D705-B54C-BEBA-6CA1F2F4CF01}" srcOrd="0" destOrd="0" presId="urn:microsoft.com/office/officeart/2005/8/layout/cycle6"/>
    <dgm:cxn modelId="{169A6628-21D2-2B49-AC94-A30E9DC8D295}" type="presOf" srcId="{109D1795-E68A-5549-B570-67606D48DD1A}" destId="{BAE5DE46-5BC5-2143-A03A-0E0128F28422}" srcOrd="0" destOrd="0" presId="urn:microsoft.com/office/officeart/2005/8/layout/cycle6"/>
    <dgm:cxn modelId="{6FC6B42B-AA4B-DC4F-9311-D90EB4BD797B}" type="presOf" srcId="{89926729-4F5E-EB4C-B5E3-1A2DA8F834AF}" destId="{5EAE7E29-68E7-9748-8495-A9F55844E291}" srcOrd="0" destOrd="0" presId="urn:microsoft.com/office/officeart/2005/8/layout/cycle6"/>
    <dgm:cxn modelId="{75771637-6307-3943-8531-C22A7302456F}" type="presOf" srcId="{FC5EFA1A-5F56-EC4A-910A-2034F3393018}" destId="{099C9C0F-9AF8-1E4B-970A-6C41726BE598}" srcOrd="0" destOrd="0" presId="urn:microsoft.com/office/officeart/2005/8/layout/cycle6"/>
    <dgm:cxn modelId="{FE20364E-6659-1F4F-AF2E-2850337DAED4}" type="presOf" srcId="{570CCCB9-94AA-B545-9D7A-F643E257CE36}" destId="{0F095D20-2FCF-674C-AF79-BC71997DC15D}" srcOrd="0" destOrd="0" presId="urn:microsoft.com/office/officeart/2005/8/layout/cycle6"/>
    <dgm:cxn modelId="{9894BD5A-2379-C543-9617-5ACC0A77E593}" type="presOf" srcId="{9C1C9CEE-158C-0649-BAEF-35153185F8D9}" destId="{FFE4847F-1E75-904B-AACD-A87908F4E1B6}" srcOrd="0" destOrd="0" presId="urn:microsoft.com/office/officeart/2005/8/layout/cycle6"/>
    <dgm:cxn modelId="{E5DB5F71-D7D0-6343-8473-1352A2AF4E6C}" type="presOf" srcId="{C869539D-2C69-4843-8EAE-A4D40C8491EE}" destId="{A8EAD5FD-7157-6B49-8ADB-C473FF19D146}" srcOrd="0" destOrd="0" presId="urn:microsoft.com/office/officeart/2005/8/layout/cycle6"/>
    <dgm:cxn modelId="{0A3B8682-ACE6-E04B-8575-169C00F785C6}" srcId="{8E6E6CB9-0C5D-014B-AA24-8E40802DAF3F}" destId="{68BA3B80-5934-234B-B0F1-2221A4445862}" srcOrd="4" destOrd="0" parTransId="{5AFE68BB-001C-0D41-9768-A6C45C199AD0}" sibTransId="{89926729-4F5E-EB4C-B5E3-1A2DA8F834AF}"/>
    <dgm:cxn modelId="{3BE7D395-14E3-1746-9C8B-65122654EA56}" type="presOf" srcId="{009EA2BD-F27E-E644-B724-B1AF23CF2178}" destId="{EB8839AF-EEE0-5049-970C-82D6A56431D4}" srcOrd="0" destOrd="0" presId="urn:microsoft.com/office/officeart/2005/8/layout/cycle6"/>
    <dgm:cxn modelId="{FC1D90B1-CD2C-8D44-AB69-BFB9F5CCA011}" srcId="{8E6E6CB9-0C5D-014B-AA24-8E40802DAF3F}" destId="{DB798A5E-1289-9246-B598-ED98E7A883C1}" srcOrd="2" destOrd="0" parTransId="{F3F5C0D9-ECB9-3E47-A98C-729479B1FD73}" sibTransId="{109D1795-E68A-5549-B570-67606D48DD1A}"/>
    <dgm:cxn modelId="{D9AB40B8-EA27-FB47-BC19-86F2ECBCDEFC}" type="presOf" srcId="{B27E53B1-A464-4F48-BE7B-6928C4C36B19}" destId="{4B5ACB83-13EA-AB43-8178-719F35D1E1B4}" srcOrd="0" destOrd="0" presId="urn:microsoft.com/office/officeart/2005/8/layout/cycle6"/>
    <dgm:cxn modelId="{26A5A2F0-8682-8E4A-B8AD-FBABC56A23FC}" type="presOf" srcId="{8F5B8EE4-473A-EB4D-8B1E-A144B78C7C04}" destId="{08811C25-8520-944F-AA59-1AD619D59B3A}" srcOrd="0" destOrd="0" presId="urn:microsoft.com/office/officeart/2005/8/layout/cycle6"/>
    <dgm:cxn modelId="{E4E061F4-34FC-3048-950E-E6FDC8E3DC3C}" type="presOf" srcId="{DB798A5E-1289-9246-B598-ED98E7A883C1}" destId="{744DE2A3-B85B-684F-9182-C4C4180DD2E9}" srcOrd="0" destOrd="0" presId="urn:microsoft.com/office/officeart/2005/8/layout/cycle6"/>
    <dgm:cxn modelId="{8FDCEFF6-66BD-8543-B6EB-3AD3F7003B09}" srcId="{8E6E6CB9-0C5D-014B-AA24-8E40802DAF3F}" destId="{009EA2BD-F27E-E644-B724-B1AF23CF2178}" srcOrd="5" destOrd="0" parTransId="{44309002-7FA1-984C-9536-A763948E1FFD}" sibTransId="{FC5EFA1A-5F56-EC4A-910A-2034F3393018}"/>
    <dgm:cxn modelId="{991228FD-65F3-8B42-BEF0-B05C08E088AD}" srcId="{8E6E6CB9-0C5D-014B-AA24-8E40802DAF3F}" destId="{8F5B8EE4-473A-EB4D-8B1E-A144B78C7C04}" srcOrd="3" destOrd="0" parTransId="{D081A6B4-A11D-464C-A011-4B6EE5717E48}" sibTransId="{76ED5CD1-654F-DF4A-AA9D-5F1F5883EC5B}"/>
    <dgm:cxn modelId="{83F73868-096D-B949-BE90-4AEC0E07D97F}" type="presParOf" srcId="{D95C9052-31F7-F54C-B738-132B2ECE3A7A}" destId="{FFE4847F-1E75-904B-AACD-A87908F4E1B6}" srcOrd="0" destOrd="0" presId="urn:microsoft.com/office/officeart/2005/8/layout/cycle6"/>
    <dgm:cxn modelId="{758D2B88-563A-AB4B-A9FF-7B236682B523}" type="presParOf" srcId="{D95C9052-31F7-F54C-B738-132B2ECE3A7A}" destId="{540D8213-452F-6D4C-9E9D-ECA16045EFF1}" srcOrd="1" destOrd="0" presId="urn:microsoft.com/office/officeart/2005/8/layout/cycle6"/>
    <dgm:cxn modelId="{82A4A073-CB7D-6B43-9E9E-7323D7235B88}" type="presParOf" srcId="{D95C9052-31F7-F54C-B738-132B2ECE3A7A}" destId="{0F095D20-2FCF-674C-AF79-BC71997DC15D}" srcOrd="2" destOrd="0" presId="urn:microsoft.com/office/officeart/2005/8/layout/cycle6"/>
    <dgm:cxn modelId="{1D30A832-A3A3-C347-963B-BD648DE0508A}" type="presParOf" srcId="{D95C9052-31F7-F54C-B738-132B2ECE3A7A}" destId="{4B5ACB83-13EA-AB43-8178-719F35D1E1B4}" srcOrd="3" destOrd="0" presId="urn:microsoft.com/office/officeart/2005/8/layout/cycle6"/>
    <dgm:cxn modelId="{96448F97-6BE8-0341-8BF9-CC306136AD91}" type="presParOf" srcId="{D95C9052-31F7-F54C-B738-132B2ECE3A7A}" destId="{22FBCD28-AAEF-F746-B912-DC05FEAE7E19}" srcOrd="4" destOrd="0" presId="urn:microsoft.com/office/officeart/2005/8/layout/cycle6"/>
    <dgm:cxn modelId="{7F03F142-A47D-1044-8692-7BD371CA765D}" type="presParOf" srcId="{D95C9052-31F7-F54C-B738-132B2ECE3A7A}" destId="{A8EAD5FD-7157-6B49-8ADB-C473FF19D146}" srcOrd="5" destOrd="0" presId="urn:microsoft.com/office/officeart/2005/8/layout/cycle6"/>
    <dgm:cxn modelId="{1D36C50B-0D05-4E4D-96D5-3E821B84F475}" type="presParOf" srcId="{D95C9052-31F7-F54C-B738-132B2ECE3A7A}" destId="{744DE2A3-B85B-684F-9182-C4C4180DD2E9}" srcOrd="6" destOrd="0" presId="urn:microsoft.com/office/officeart/2005/8/layout/cycle6"/>
    <dgm:cxn modelId="{0610C313-364B-0A4E-B885-9C57C77035E9}" type="presParOf" srcId="{D95C9052-31F7-F54C-B738-132B2ECE3A7A}" destId="{826294F2-AC94-BA4F-B4C2-786ED3E5ECEE}" srcOrd="7" destOrd="0" presId="urn:microsoft.com/office/officeart/2005/8/layout/cycle6"/>
    <dgm:cxn modelId="{7253D02C-2EAE-3745-85D3-06572A0EBDD7}" type="presParOf" srcId="{D95C9052-31F7-F54C-B738-132B2ECE3A7A}" destId="{BAE5DE46-5BC5-2143-A03A-0E0128F28422}" srcOrd="8" destOrd="0" presId="urn:microsoft.com/office/officeart/2005/8/layout/cycle6"/>
    <dgm:cxn modelId="{CEE55CFD-4A81-9B41-9840-E3F6DA0D7FFA}" type="presParOf" srcId="{D95C9052-31F7-F54C-B738-132B2ECE3A7A}" destId="{08811C25-8520-944F-AA59-1AD619D59B3A}" srcOrd="9" destOrd="0" presId="urn:microsoft.com/office/officeart/2005/8/layout/cycle6"/>
    <dgm:cxn modelId="{636CACAD-2395-964F-A789-3E2FCB77F206}" type="presParOf" srcId="{D95C9052-31F7-F54C-B738-132B2ECE3A7A}" destId="{7CECB8E2-4737-C445-B5E3-92E39D3C8E13}" srcOrd="10" destOrd="0" presId="urn:microsoft.com/office/officeart/2005/8/layout/cycle6"/>
    <dgm:cxn modelId="{6A9496C8-95E8-994E-A59D-7DA96A838FBD}" type="presParOf" srcId="{D95C9052-31F7-F54C-B738-132B2ECE3A7A}" destId="{F0904331-CAC7-FD4A-940D-470FCD435327}" srcOrd="11" destOrd="0" presId="urn:microsoft.com/office/officeart/2005/8/layout/cycle6"/>
    <dgm:cxn modelId="{03A1FBC0-C114-D04D-8D56-B5BC1C756759}" type="presParOf" srcId="{D95C9052-31F7-F54C-B738-132B2ECE3A7A}" destId="{28D43006-D705-B54C-BEBA-6CA1F2F4CF01}" srcOrd="12" destOrd="0" presId="urn:microsoft.com/office/officeart/2005/8/layout/cycle6"/>
    <dgm:cxn modelId="{31CF542C-B03F-9A4A-B932-5720618F53A7}" type="presParOf" srcId="{D95C9052-31F7-F54C-B738-132B2ECE3A7A}" destId="{DA93792D-9F31-F942-A28D-14E05D290AA8}" srcOrd="13" destOrd="0" presId="urn:microsoft.com/office/officeart/2005/8/layout/cycle6"/>
    <dgm:cxn modelId="{0D4836C5-8874-A848-9066-C8C3E361E6DC}" type="presParOf" srcId="{D95C9052-31F7-F54C-B738-132B2ECE3A7A}" destId="{5EAE7E29-68E7-9748-8495-A9F55844E291}" srcOrd="14" destOrd="0" presId="urn:microsoft.com/office/officeart/2005/8/layout/cycle6"/>
    <dgm:cxn modelId="{C493366E-670E-0941-AB36-B3E01E01A996}" type="presParOf" srcId="{D95C9052-31F7-F54C-B738-132B2ECE3A7A}" destId="{EB8839AF-EEE0-5049-970C-82D6A56431D4}" srcOrd="15" destOrd="0" presId="urn:microsoft.com/office/officeart/2005/8/layout/cycle6"/>
    <dgm:cxn modelId="{A26C2904-8182-F940-BA10-E47A95E6C669}" type="presParOf" srcId="{D95C9052-31F7-F54C-B738-132B2ECE3A7A}" destId="{64A7511E-35B1-474A-97AB-E68217DB9147}" srcOrd="16" destOrd="0" presId="urn:microsoft.com/office/officeart/2005/8/layout/cycle6"/>
    <dgm:cxn modelId="{307B13BD-6E2D-584F-A227-84574D66C063}" type="presParOf" srcId="{D95C9052-31F7-F54C-B738-132B2ECE3A7A}" destId="{099C9C0F-9AF8-1E4B-970A-6C41726BE598}" srcOrd="17" destOrd="0" presId="urn:microsoft.com/office/officeart/2005/8/layout/cycle6"/>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4847F-1E75-904B-AACD-A87908F4E1B6}">
      <dsp:nvSpPr>
        <dsp:cNvPr id="0" name=""/>
        <dsp:cNvSpPr/>
      </dsp:nvSpPr>
      <dsp:spPr>
        <a:xfrm>
          <a:off x="1619625" y="532"/>
          <a:ext cx="896650" cy="582822"/>
        </a:xfrm>
        <a:prstGeom prst="roundRect">
          <a:avLst/>
        </a:prstGeom>
        <a:solidFill>
          <a:srgbClr val="1950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Dev</a:t>
          </a:r>
        </a:p>
      </dsp:txBody>
      <dsp:txXfrm>
        <a:off x="1648076" y="28983"/>
        <a:ext cx="839748" cy="525920"/>
      </dsp:txXfrm>
    </dsp:sp>
    <dsp:sp modelId="{0F095D20-2FCF-674C-AF79-BC71997DC15D}">
      <dsp:nvSpPr>
        <dsp:cNvPr id="0" name=""/>
        <dsp:cNvSpPr/>
      </dsp:nvSpPr>
      <dsp:spPr>
        <a:xfrm>
          <a:off x="695379" y="291943"/>
          <a:ext cx="2745141" cy="2745141"/>
        </a:xfrm>
        <a:custGeom>
          <a:avLst/>
          <a:gdLst/>
          <a:ahLst/>
          <a:cxnLst/>
          <a:rect l="0" t="0" r="0" b="0"/>
          <a:pathLst>
            <a:path>
              <a:moveTo>
                <a:pt x="1826620" y="77275"/>
              </a:moveTo>
              <a:arcTo wR="1372570" hR="1372570" stAng="17359049" swAng="150037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5ACB83-13EA-AB43-8178-719F35D1E1B4}">
      <dsp:nvSpPr>
        <dsp:cNvPr id="0" name=""/>
        <dsp:cNvSpPr/>
      </dsp:nvSpPr>
      <dsp:spPr>
        <a:xfrm>
          <a:off x="2808306" y="686817"/>
          <a:ext cx="896650" cy="582822"/>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mn-lt"/>
            </a:rPr>
            <a:t>Test</a:t>
          </a:r>
        </a:p>
      </dsp:txBody>
      <dsp:txXfrm>
        <a:off x="2836757" y="715268"/>
        <a:ext cx="839748" cy="525920"/>
      </dsp:txXfrm>
    </dsp:sp>
    <dsp:sp modelId="{A8EAD5FD-7157-6B49-8ADB-C473FF19D146}">
      <dsp:nvSpPr>
        <dsp:cNvPr id="0" name=""/>
        <dsp:cNvSpPr/>
      </dsp:nvSpPr>
      <dsp:spPr>
        <a:xfrm>
          <a:off x="695379" y="291943"/>
          <a:ext cx="2745141" cy="2745141"/>
        </a:xfrm>
        <a:custGeom>
          <a:avLst/>
          <a:gdLst/>
          <a:ahLst/>
          <a:cxnLst/>
          <a:rect l="0" t="0" r="0" b="0"/>
          <a:pathLst>
            <a:path>
              <a:moveTo>
                <a:pt x="2689364" y="985266"/>
              </a:moveTo>
              <a:arcTo wR="1372570" hR="1372570" stAng="20616600" swAng="19668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4DE2A3-B85B-684F-9182-C4C4180DD2E9}">
      <dsp:nvSpPr>
        <dsp:cNvPr id="0" name=""/>
        <dsp:cNvSpPr/>
      </dsp:nvSpPr>
      <dsp:spPr>
        <a:xfrm>
          <a:off x="2808306" y="2059388"/>
          <a:ext cx="896650" cy="582822"/>
        </a:xfrm>
        <a:prstGeom prst="roundRect">
          <a:avLst/>
        </a:prstGeom>
        <a:solidFill>
          <a:srgbClr val="2963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Staging</a:t>
          </a:r>
        </a:p>
      </dsp:txBody>
      <dsp:txXfrm>
        <a:off x="2836757" y="2087839"/>
        <a:ext cx="839748" cy="525920"/>
      </dsp:txXfrm>
    </dsp:sp>
    <dsp:sp modelId="{BAE5DE46-5BC5-2143-A03A-0E0128F28422}">
      <dsp:nvSpPr>
        <dsp:cNvPr id="0" name=""/>
        <dsp:cNvSpPr/>
      </dsp:nvSpPr>
      <dsp:spPr>
        <a:xfrm>
          <a:off x="695379" y="291943"/>
          <a:ext cx="2745141" cy="2745141"/>
        </a:xfrm>
        <a:custGeom>
          <a:avLst/>
          <a:gdLst/>
          <a:ahLst/>
          <a:cxnLst/>
          <a:rect l="0" t="0" r="0" b="0"/>
          <a:pathLst>
            <a:path>
              <a:moveTo>
                <a:pt x="2331602" y="2354511"/>
              </a:moveTo>
              <a:arcTo wR="1372570" hR="1372570" stAng="2740575" swAng="150037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811C25-8520-944F-AA59-1AD619D59B3A}">
      <dsp:nvSpPr>
        <dsp:cNvPr id="0" name=""/>
        <dsp:cNvSpPr/>
      </dsp:nvSpPr>
      <dsp:spPr>
        <a:xfrm>
          <a:off x="1619625" y="2745673"/>
          <a:ext cx="896650" cy="582822"/>
        </a:xfrm>
        <a:prstGeom prst="roundRect">
          <a:avLst/>
        </a:prstGeom>
        <a:solidFill>
          <a:srgbClr val="FED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mn-lt"/>
            </a:rPr>
            <a:t>Prod</a:t>
          </a:r>
        </a:p>
      </dsp:txBody>
      <dsp:txXfrm>
        <a:off x="1648076" y="2774124"/>
        <a:ext cx="839748" cy="525920"/>
      </dsp:txXfrm>
    </dsp:sp>
    <dsp:sp modelId="{F0904331-CAC7-FD4A-940D-470FCD435327}">
      <dsp:nvSpPr>
        <dsp:cNvPr id="0" name=""/>
        <dsp:cNvSpPr/>
      </dsp:nvSpPr>
      <dsp:spPr>
        <a:xfrm>
          <a:off x="695379" y="291943"/>
          <a:ext cx="2745141" cy="2745141"/>
        </a:xfrm>
        <a:custGeom>
          <a:avLst/>
          <a:gdLst/>
          <a:ahLst/>
          <a:cxnLst/>
          <a:rect l="0" t="0" r="0" b="0"/>
          <a:pathLst>
            <a:path>
              <a:moveTo>
                <a:pt x="918520" y="2667865"/>
              </a:moveTo>
              <a:arcTo wR="1372570" hR="1372570" stAng="6559049" swAng="150037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D43006-D705-B54C-BEBA-6CA1F2F4CF01}">
      <dsp:nvSpPr>
        <dsp:cNvPr id="0" name=""/>
        <dsp:cNvSpPr/>
      </dsp:nvSpPr>
      <dsp:spPr>
        <a:xfrm>
          <a:off x="430944" y="2059388"/>
          <a:ext cx="896650" cy="582822"/>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Demos</a:t>
          </a:r>
        </a:p>
      </dsp:txBody>
      <dsp:txXfrm>
        <a:off x="459395" y="2087839"/>
        <a:ext cx="839748" cy="525920"/>
      </dsp:txXfrm>
    </dsp:sp>
    <dsp:sp modelId="{5EAE7E29-68E7-9748-8495-A9F55844E291}">
      <dsp:nvSpPr>
        <dsp:cNvPr id="0" name=""/>
        <dsp:cNvSpPr/>
      </dsp:nvSpPr>
      <dsp:spPr>
        <a:xfrm>
          <a:off x="695379" y="291943"/>
          <a:ext cx="2745141" cy="2745141"/>
        </a:xfrm>
        <a:custGeom>
          <a:avLst/>
          <a:gdLst/>
          <a:ahLst/>
          <a:cxnLst/>
          <a:rect l="0" t="0" r="0" b="0"/>
          <a:pathLst>
            <a:path>
              <a:moveTo>
                <a:pt x="55776" y="1759874"/>
              </a:moveTo>
              <a:arcTo wR="1372570" hR="1372570" stAng="9816600" swAng="196680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8839AF-EEE0-5049-970C-82D6A56431D4}">
      <dsp:nvSpPr>
        <dsp:cNvPr id="0" name=""/>
        <dsp:cNvSpPr/>
      </dsp:nvSpPr>
      <dsp:spPr>
        <a:xfrm>
          <a:off x="430944" y="686817"/>
          <a:ext cx="896650" cy="582822"/>
        </a:xfrm>
        <a:prstGeom prst="roundRect">
          <a:avLst/>
        </a:prstGeom>
        <a:solidFill>
          <a:srgbClr val="195089"/>
        </a:solidFill>
        <a:ln w="12700" cap="flat" cmpd="sng" algn="ctr">
          <a:solidFill>
            <a:srgbClr val="19508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Regions</a:t>
          </a:r>
        </a:p>
      </dsp:txBody>
      <dsp:txXfrm>
        <a:off x="459395" y="715268"/>
        <a:ext cx="839748" cy="525920"/>
      </dsp:txXfrm>
    </dsp:sp>
    <dsp:sp modelId="{099C9C0F-9AF8-1E4B-970A-6C41726BE598}">
      <dsp:nvSpPr>
        <dsp:cNvPr id="0" name=""/>
        <dsp:cNvSpPr/>
      </dsp:nvSpPr>
      <dsp:spPr>
        <a:xfrm>
          <a:off x="695379" y="291943"/>
          <a:ext cx="2745141" cy="2745141"/>
        </a:xfrm>
        <a:custGeom>
          <a:avLst/>
          <a:gdLst/>
          <a:ahLst/>
          <a:cxnLst/>
          <a:rect l="0" t="0" r="0" b="0"/>
          <a:pathLst>
            <a:path>
              <a:moveTo>
                <a:pt x="413539" y="390629"/>
              </a:moveTo>
              <a:arcTo wR="1372570" hR="1372570" stAng="13540575" swAng="150037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11/12/20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aws.amazon.com/AWSCloudFormation/latest/UserGuide/cfn-sample-templates.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aws.amazon.com/AWSCloudFormation/latest/UserGuide/aws-template-resource-type-ref.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aws.amazon.com/AWSCloudFormation/latest/UserGuide/using-cfn-stack-drift-resource-list.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quickstar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systems-manager/latest/userguide/ssm-agent.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blogs/infrastructure-and-automation/using-aws-systems-manager-automation-and-aws-cloudformation-togeth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docs.chef.io/recipe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aws.amazon.com/elasticbeanstalk/faqs/" TargetMode="External"/><Relationship Id="rId3" Type="http://schemas.openxmlformats.org/officeDocument/2006/relationships/hyperlink" Target="https://d0.awsstatic.com/whitepapers/overview-of-deployment-options-on-aws.pdf" TargetMode="External"/><Relationship Id="rId7" Type="http://schemas.openxmlformats.org/officeDocument/2006/relationships/hyperlink" Target="https://aws.amazon.com/systems-manager/features/"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aws.amazon.com/opsworks/stacks/faqs/" TargetMode="External"/><Relationship Id="rId5" Type="http://schemas.openxmlformats.org/officeDocument/2006/relationships/hyperlink" Target="https://docs.aws.amazon.com/AWSCloudFormation/latest/UserGuide/cfn-sample-templates.html" TargetMode="External"/><Relationship Id="rId4" Type="http://schemas.openxmlformats.org/officeDocument/2006/relationships/hyperlink" Target="https://docs.aws.amazon.com/AWSCloudFormation/latest/UserGuide/template-guide.htm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1.awsstatic.com/whitepapers/architecture/AWS-Operational-Excellence-Pillar.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1.awsstatic.com/whitepapers/architecture/AWS-Reliability-Pillar.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10: Automating Your Architecture.</a:t>
            </a:r>
            <a:endParaRPr lang="en-US" sz="1100" dirty="0"/>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Automating your infrastructure.</a:t>
            </a:r>
          </a:p>
        </p:txBody>
      </p:sp>
    </p:spTree>
    <p:extLst>
      <p:ext uri="{BB962C8B-B14F-4D97-AF65-F5344CB8AC3E}">
        <p14:creationId xmlns:p14="http://schemas.microsoft.com/office/powerpoint/2010/main" val="416074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AWS CloudFormation provisions resources in a repeatable manner. It enables you to build and rebuild your infrastructure and applications without needing to perform manual actions or write custom scripts. With AWS CloudFormation, you author a document that describes what your infrastructure should be, including all the AWS resources that should be a part of the deployment. </a:t>
            </a:r>
            <a:r>
              <a:rPr lang="en-US" dirty="0">
                <a:latin typeface="Calibri" panose="020F0502020204030204" pitchFamily="34" charset="0"/>
              </a:rPr>
              <a:t>You can think of this document as a </a:t>
            </a:r>
            <a:r>
              <a:rPr lang="en-US" b="0" i="1" dirty="0">
                <a:latin typeface="Calibri" panose="020F0502020204030204" pitchFamily="34" charset="0"/>
              </a:rPr>
              <a:t>model</a:t>
            </a:r>
            <a:r>
              <a:rPr lang="en-US" dirty="0">
                <a:latin typeface="Calibri" panose="020F0502020204030204" pitchFamily="34" charset="0"/>
              </a:rPr>
              <a:t>. You then use the model to create the reality, because AWS CloudFormation can actually create the resources in your account. </a:t>
            </a:r>
          </a:p>
          <a:p>
            <a:endParaRPr lang="en-US" dirty="0">
              <a:latin typeface="Calibri" panose="020F0502020204030204" pitchFamily="34" charset="0"/>
            </a:endParaRPr>
          </a:p>
          <a:p>
            <a:r>
              <a:rPr lang="en-US" dirty="0">
                <a:latin typeface="Calibri" panose="020F0502020204030204" pitchFamily="34" charset="0"/>
              </a:rPr>
              <a:t>When you use AWS CloudFormation to create resources, it is called an AWS CloudFormation </a:t>
            </a:r>
            <a:r>
              <a:rPr lang="en-US" b="0" i="1" dirty="0">
                <a:latin typeface="Calibri" panose="020F0502020204030204" pitchFamily="34" charset="0"/>
              </a:rPr>
              <a:t>stack</a:t>
            </a:r>
            <a:r>
              <a:rPr lang="en-US" dirty="0">
                <a:latin typeface="Calibri" panose="020F0502020204030204" pitchFamily="34" charset="0"/>
              </a:rPr>
              <a:t>. You create a stack, update a stack, or delete a stack. Thus, you can provision resources in an orderly and predicable way.</a:t>
            </a:r>
            <a:endParaRPr lang="en-US" b="0" i="0" kern="1200" dirty="0">
              <a:solidFill>
                <a:schemeClr val="tx1"/>
              </a:solidFill>
              <a:effectLst/>
              <a:latin typeface="Calibri" panose="020F0502020204030204" pitchFamily="34" charset="0"/>
              <a:ea typeface="+mn-ea"/>
              <a:cs typeface="+mn-cs"/>
            </a:endParaRPr>
          </a:p>
          <a:p>
            <a:endParaRPr lang="en-US" b="0" i="0" kern="1200" dirty="0">
              <a:solidFill>
                <a:schemeClr val="tx1"/>
              </a:solidFill>
              <a:effectLst/>
              <a:latin typeface="Calibri" panose="020F0502020204030204" pitchFamily="34" charset="0"/>
              <a:ea typeface="+mn-ea"/>
              <a:cs typeface="+mn-cs"/>
            </a:endParaRPr>
          </a:p>
          <a:p>
            <a:r>
              <a:rPr lang="en-US" b="0" i="0" kern="1200" dirty="0">
                <a:solidFill>
                  <a:schemeClr val="tx1"/>
                </a:solidFill>
                <a:effectLst/>
                <a:latin typeface="Calibri" panose="020F0502020204030204" pitchFamily="34" charset="0"/>
                <a:ea typeface="+mn-ea"/>
                <a:cs typeface="+mn-cs"/>
              </a:rPr>
              <a:t>Using AWS CloudFormation enables you to treat your infrastructure as code (IaC). Author it with any code editor, check it into a </a:t>
            </a:r>
            <a:r>
              <a:rPr lang="en-US" b="0" i="1" kern="1200" dirty="0">
                <a:solidFill>
                  <a:schemeClr val="tx1"/>
                </a:solidFill>
                <a:effectLst/>
                <a:latin typeface="Calibri" panose="020F0502020204030204" pitchFamily="34" charset="0"/>
                <a:ea typeface="+mn-ea"/>
                <a:cs typeface="+mn-cs"/>
              </a:rPr>
              <a:t>version control </a:t>
            </a:r>
            <a:r>
              <a:rPr lang="en-US" b="0" i="0" kern="1200" dirty="0">
                <a:solidFill>
                  <a:schemeClr val="tx1"/>
                </a:solidFill>
                <a:effectLst/>
                <a:latin typeface="Calibri" panose="020F0502020204030204" pitchFamily="34" charset="0"/>
                <a:ea typeface="+mn-ea"/>
                <a:cs typeface="+mn-cs"/>
              </a:rPr>
              <a:t>system</a:t>
            </a:r>
            <a:r>
              <a:rPr lang="en-US" b="0" i="0" kern="1200" baseline="0" dirty="0">
                <a:solidFill>
                  <a:schemeClr val="tx1"/>
                </a:solidFill>
                <a:effectLst/>
                <a:latin typeface="Calibri" panose="020F0502020204030204" pitchFamily="34" charset="0"/>
                <a:ea typeface="+mn-ea"/>
                <a:cs typeface="+mn-cs"/>
              </a:rPr>
              <a:t> </a:t>
            </a:r>
            <a:r>
              <a:rPr lang="en-US" b="0" i="0" kern="1200" dirty="0">
                <a:solidFill>
                  <a:schemeClr val="tx1"/>
                </a:solidFill>
                <a:effectLst/>
                <a:latin typeface="Calibri" panose="020F0502020204030204" pitchFamily="34" charset="0"/>
                <a:ea typeface="+mn-ea"/>
                <a:cs typeface="+mn-cs"/>
              </a:rPr>
              <a:t>such as GitHub or AWS CodeCommit, and review files with team members before you deploy into the appropriate environments. If the AWS CloudFormation document that you create to model your deployment is checked in to a version control system, you could always delete a stack, check out an older version of the document, and create a stack from it. With version control, you can use essential rollback capabilities.</a:t>
            </a:r>
            <a:endParaRPr lang="en-US" dirty="0">
              <a:latin typeface="Calibri" panose="020F0502020204030204" pitchFamily="34" charset="0"/>
            </a:endParaRPr>
          </a:p>
        </p:txBody>
      </p:sp>
    </p:spTree>
    <p:extLst>
      <p:ext uri="{BB962C8B-B14F-4D97-AF65-F5344CB8AC3E}">
        <p14:creationId xmlns:p14="http://schemas.microsoft.com/office/powerpoint/2010/main" val="3090963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6372"/>
          </a:xfrm>
        </p:spPr>
        <p:txBody>
          <a:bodyPr/>
          <a:lstStyle/>
          <a:p>
            <a:r>
              <a:rPr lang="en-US" baseline="0" dirty="0"/>
              <a:t>This diagram demonstrates how AWS CloudFormation works. </a:t>
            </a:r>
            <a:r>
              <a:rPr lang="en-US" dirty="0"/>
              <a:t>First, you define the AWS resources that you want to create. In the example here, it creates a few EC2 instances, a load balancer, an Auto Scaling group, and an Amazon Route 53 hosted zone. You define the resources in an AWS CloudFormation </a:t>
            </a:r>
            <a:r>
              <a:rPr lang="en-US" b="0" i="1" dirty="0"/>
              <a:t>template</a:t>
            </a:r>
            <a:r>
              <a:rPr lang="en-US" dirty="0"/>
              <a:t>. You can create the template from scratch, or you can use a pre-built template. Many </a:t>
            </a:r>
            <a:r>
              <a:rPr lang="en-US" sz="1100" dirty="0">
                <a:latin typeface="Calibri" panose="020F0502020204030204" pitchFamily="34" charset="0"/>
                <a:hlinkClick r:id="rId3"/>
              </a:rPr>
              <a:t>sample templates</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are also </a:t>
            </a:r>
            <a:r>
              <a:rPr lang="en-US" sz="1100" dirty="0">
                <a:ea typeface="Amazon Ember Light" panose="020B0403020204020204" pitchFamily="34" charset="0"/>
                <a:cs typeface="Amazon Ember Light" panose="020B0403020204020204" pitchFamily="34" charset="0"/>
              </a:rPr>
              <a:t>available</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t>Although AWS CloudFormation offers broad support for AWS services, not all resources can be created by AWS CloudFormation. See the list of </a:t>
            </a:r>
            <a:r>
              <a:rPr lang="en-US" dirty="0">
                <a:ea typeface="Amazon Ember Light" panose="020B0403020204020204" pitchFamily="34" charset="0"/>
                <a:cs typeface="Amazon Ember Light" panose="020B0403020204020204" pitchFamily="34" charset="0"/>
                <a:hlinkClick r:id="rId4"/>
              </a:rPr>
              <a:t>resources that are supported by AWS CloudFormation</a:t>
            </a:r>
            <a:r>
              <a:rPr lang="en-US" dirty="0">
                <a:ea typeface="Amazon Ember Light" panose="020B0403020204020204" pitchFamily="34" charset="0"/>
                <a:cs typeface="Amazon Ember Light" panose="020B0403020204020204" pitchFamily="34" charset="0"/>
              </a:rPr>
              <a:t> for details.</a:t>
            </a:r>
            <a:endParaRPr lang="en-US" dirty="0"/>
          </a:p>
          <a:p>
            <a:endParaRPr lang="en-US" dirty="0"/>
          </a:p>
          <a:p>
            <a:r>
              <a:rPr lang="en-US" baseline="0" dirty="0"/>
              <a:t>Next, you upload the </a:t>
            </a:r>
            <a:r>
              <a:rPr lang="en-US" dirty="0"/>
              <a:t>template to AWS CloudFormation. Alternatively, you can store the template on Amazon S3 and point AWS CloudFormation to the location where it is stored.</a:t>
            </a:r>
          </a:p>
          <a:p>
            <a:endParaRPr lang="en-US" baseline="0" dirty="0"/>
          </a:p>
          <a:p>
            <a:r>
              <a:rPr lang="en-US" dirty="0"/>
              <a:t>Third, you run the </a:t>
            </a:r>
            <a:r>
              <a:rPr lang="en-US" b="0" i="1" dirty="0"/>
              <a:t>create stack </a:t>
            </a:r>
            <a:r>
              <a:rPr lang="en-US" dirty="0"/>
              <a:t>action. When you do this, the AWS CloudFormation service reads through what is specified in the template and creates the desired resources in your AWS account. A single stack can create and configure resources in a single Region across multiple AWS services. </a:t>
            </a:r>
          </a:p>
          <a:p>
            <a:endParaRPr lang="en-US" baseline="0" dirty="0"/>
          </a:p>
          <a:p>
            <a:r>
              <a:rPr lang="en-US" dirty="0"/>
              <a:t>Finally, you can observe the progress of the stack-creation process. After the stack has successfully completed, the AWS resources that it created exist in your account. The stack object remains, and it acts like a handle to all the resources that it created. This is helpful when you want to take actions later. For example, you might want to </a:t>
            </a:r>
            <a:r>
              <a:rPr lang="en-US" b="0" i="1" dirty="0"/>
              <a:t>update the stack</a:t>
            </a:r>
            <a:r>
              <a:rPr lang="en-US" dirty="0"/>
              <a:t> (to create additional AWS resources or modify existing resources) or </a:t>
            </a:r>
            <a:r>
              <a:rPr lang="en-US" b="0" i="1" dirty="0"/>
              <a:t>delete the stack </a:t>
            </a:r>
            <a:r>
              <a:rPr lang="en-US" dirty="0"/>
              <a:t>(which will clean up and delete the resources that were created by the stack).</a:t>
            </a:r>
            <a:endParaRPr lang="en-US" baseline="0" dirty="0"/>
          </a:p>
          <a:p>
            <a:endParaRPr lang="en-US" sz="1200" dirty="0">
              <a:latin typeface="Verdana" charset="0"/>
              <a:ea typeface="Verdana" charset="0"/>
              <a:cs typeface="Verdana" charset="0"/>
            </a:endParaRPr>
          </a:p>
          <a:p>
            <a:endParaRPr lang="en-US" dirty="0"/>
          </a:p>
          <a:p>
            <a:endParaRPr lang="en-US" dirty="0"/>
          </a:p>
        </p:txBody>
      </p:sp>
    </p:spTree>
    <p:extLst>
      <p:ext uri="{BB962C8B-B14F-4D97-AF65-F5344CB8AC3E}">
        <p14:creationId xmlns:p14="http://schemas.microsoft.com/office/powerpoint/2010/main" val="118108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Infrastructure as code (IaC) is an industry term that refers to the process of provisioning and managing cloud resources by defining them in a template file that is both human-readable and machine-consumable.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IaC continues to grow in popularity because it provides a workable solution to challenges, like how to replicate, re-deploy, and re-purpose infrastructure, easily, reliably, and consistently.</a:t>
            </a:r>
          </a:p>
          <a:p>
            <a:endParaRPr lang="en-US" dirty="0"/>
          </a:p>
          <a:p>
            <a:r>
              <a:rPr lang="en-US" dirty="0"/>
              <a:t>The transactional nature of AWS CloudFormation is one of its biggest advantages from a customer perspective. AWS CloudFormation is transactional—the service will </a:t>
            </a:r>
            <a:r>
              <a:rPr lang="en-US" b="0" i="1" dirty="0"/>
              <a:t>roll back </a:t>
            </a:r>
            <a:r>
              <a:rPr lang="en-US" dirty="0"/>
              <a:t>to the last good state on failures.</a:t>
            </a:r>
          </a:p>
          <a:p>
            <a:endParaRPr lang="en-US" dirty="0"/>
          </a:p>
          <a:p>
            <a:endParaRPr lang="en-US" dirty="0"/>
          </a:p>
        </p:txBody>
      </p:sp>
    </p:spTree>
    <p:extLst>
      <p:ext uri="{BB962C8B-B14F-4D97-AF65-F5344CB8AC3E}">
        <p14:creationId xmlns:p14="http://schemas.microsoft.com/office/powerpoint/2010/main" val="65143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3"/>
          </a:xfrm>
        </p:spPr>
        <p:txBody>
          <a:bodyPr/>
          <a:lstStyle/>
          <a:p>
            <a:r>
              <a:rPr lang="en-US" dirty="0">
                <a:latin typeface="Calibri" panose="020F0502020204030204" pitchFamily="34" charset="0"/>
              </a:rPr>
              <a:t>Now, consider some of the benefits of IaC in more detail. If you build infrastructure with code, you gain benefits like the ability to rapidly deploy complex environments. With one template (or a combination of templates), you can build the same complex environments repeatedly. </a:t>
            </a:r>
          </a:p>
          <a:p>
            <a:endParaRPr lang="en-US" dirty="0">
              <a:latin typeface="Calibri" panose="020F0502020204030204" pitchFamily="34" charset="0"/>
            </a:endParaRPr>
          </a:p>
          <a:p>
            <a:r>
              <a:rPr lang="en-US" dirty="0">
                <a:latin typeface="Calibri" panose="020F0502020204030204" pitchFamily="34" charset="0"/>
              </a:rPr>
              <a:t>In the example here, a single template can be used to create three different stacks. Each stack can be created rapidly, usually in a matter of minutes. Each stack replicates complex configuration details consistently. </a:t>
            </a:r>
          </a:p>
          <a:p>
            <a:endParaRPr lang="en-US" dirty="0">
              <a:latin typeface="Calibri" panose="020F0502020204030204" pitchFamily="34" charset="0"/>
            </a:endParaRPr>
          </a:p>
          <a:p>
            <a:r>
              <a:rPr lang="en-US" dirty="0">
                <a:latin typeface="Calibri" panose="020F0502020204030204" pitchFamily="34" charset="0"/>
              </a:rPr>
              <a:t>If Stack 2 is your test environment and Stack 3 is your production environment, you can have greater confidence that if your test jobs performed well in the test environment, that they will also perform well in the production environment. The template minimizes the risk that the test environment is configured differently from the production environment. </a:t>
            </a:r>
          </a:p>
          <a:p>
            <a:endParaRPr lang="en-US" dirty="0">
              <a:latin typeface="Calibri" panose="020F0502020204030204" pitchFamily="34" charset="0"/>
            </a:endParaRPr>
          </a:p>
          <a:p>
            <a:r>
              <a:rPr lang="en-US" dirty="0">
                <a:latin typeface="Calibri" panose="020F0502020204030204" pitchFamily="34" charset="0"/>
              </a:rPr>
              <a:t>Also, if you must make a configuration update in the test environment, you update the template with the change and update all the stacks. This process helps ensure that the modifications to a single environment will be reliably propagated to all environments that should receive the update.</a:t>
            </a:r>
          </a:p>
          <a:p>
            <a:endParaRPr lang="en-US" dirty="0">
              <a:latin typeface="Calibri" panose="020F0502020204030204" pitchFamily="34" charset="0"/>
            </a:endParaRPr>
          </a:p>
          <a:p>
            <a:r>
              <a:rPr lang="en-US" dirty="0">
                <a:latin typeface="Calibri" panose="020F0502020204030204" pitchFamily="34" charset="0"/>
              </a:rPr>
              <a:t>Another benefit is that it easier to </a:t>
            </a:r>
            <a:r>
              <a:rPr lang="en-US" b="0" i="1" dirty="0">
                <a:latin typeface="Calibri" panose="020F0502020204030204" pitchFamily="34" charset="0"/>
              </a:rPr>
              <a:t>clean up </a:t>
            </a:r>
            <a:r>
              <a:rPr lang="en-US" dirty="0">
                <a:latin typeface="Calibri" panose="020F0502020204030204" pitchFamily="34" charset="0"/>
              </a:rPr>
              <a:t>all the resources that were created in your account to support a test environment after you no longer need them. This helps reduce cost associated with no resources that you no longer need, and helps keep your account clean of cruft.</a:t>
            </a:r>
            <a:endParaRPr lang="en-US" dirty="0"/>
          </a:p>
        </p:txBody>
      </p:sp>
    </p:spTree>
    <p:extLst>
      <p:ext uri="{BB962C8B-B14F-4D97-AF65-F5344CB8AC3E}">
        <p14:creationId xmlns:p14="http://schemas.microsoft.com/office/powerpoint/2010/main" val="340433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65529"/>
          </a:xfrm>
        </p:spPr>
        <p:txBody>
          <a:bodyPr/>
          <a:lstStyle/>
          <a:p>
            <a:r>
              <a:rPr lang="en-US" dirty="0"/>
              <a:t>An AWS CloudFormation template can be authored in either JavaScript Object Notation (JSON) or YAML Ain't Markup Language (YAML).</a:t>
            </a:r>
          </a:p>
          <a:p>
            <a:endParaRPr lang="en-US" dirty="0"/>
          </a:p>
          <a:p>
            <a:r>
              <a:rPr lang="en-US" b="0" i="1" dirty="0"/>
              <a:t>YAML</a:t>
            </a:r>
            <a:r>
              <a:rPr lang="en-US" dirty="0"/>
              <a:t> is optimized for readability. The same data that is stored in JSON will take fewer lines to store in YAML because YAML does not use braces ({}), and it</a:t>
            </a:r>
            <a:r>
              <a:rPr lang="en-US" baseline="0" dirty="0"/>
              <a:t> uses </a:t>
            </a:r>
            <a:r>
              <a:rPr lang="en-US" dirty="0"/>
              <a:t>fewer quotation marks (“”). Another advantage of YAML is that it natively supports embedded comments. You might find it easier to debug YAML documents compared with JSON. With JSON, it can be difficult to track down missing or misplaced commas or braces. YAML does not have this issue.</a:t>
            </a:r>
          </a:p>
          <a:p>
            <a:endParaRPr lang="en-US" dirty="0"/>
          </a:p>
          <a:p>
            <a:r>
              <a:rPr lang="en-US" dirty="0"/>
              <a:t>Despite the many advantages of YAML, </a:t>
            </a:r>
            <a:r>
              <a:rPr lang="en-US" b="0" i="1" dirty="0"/>
              <a:t>JSON</a:t>
            </a:r>
            <a:r>
              <a:rPr lang="en-US" dirty="0"/>
              <a:t> offers some unique advantages. First, it is widely used by computer systems. Its ubiquity is an advantage because data that</a:t>
            </a:r>
            <a:r>
              <a:rPr lang="en-US" baseline="0" dirty="0"/>
              <a:t> is </a:t>
            </a:r>
            <a:r>
              <a:rPr lang="en-US" dirty="0"/>
              <a:t>stored in JSON can reliably be used with many systems without needing transformation. Also, it is usually easier to generate and parse JSON than</a:t>
            </a:r>
            <a:r>
              <a:rPr lang="en-US" baseline="0" dirty="0"/>
              <a:t> it is to generate and parse </a:t>
            </a:r>
            <a:r>
              <a:rPr lang="en-US" dirty="0"/>
              <a:t>YAML. </a:t>
            </a:r>
            <a:endParaRPr lang="en-US" b="0" i="0" kern="1200" dirty="0">
              <a:solidFill>
                <a:schemeClr val="tx1"/>
              </a:solidFill>
              <a:effectLst/>
              <a:cs typeface="Arial" panose="020B0604020202020204" pitchFamily="34" charset="0"/>
            </a:endParaRPr>
          </a:p>
          <a:p>
            <a:pPr marL="0" indent="0">
              <a:buFont typeface="Arial" panose="020B0604020202020204" pitchFamily="34" charset="0"/>
              <a:buNone/>
            </a:pPr>
            <a:endParaRPr lang="en-US" b="0" i="0" kern="1200" dirty="0">
              <a:solidFill>
                <a:schemeClr val="tx1"/>
              </a:solidFill>
              <a:effectLst/>
              <a:cs typeface="Arial" panose="020B0604020202020204" pitchFamily="34" charset="0"/>
            </a:endParaRPr>
          </a:p>
          <a:p>
            <a:pPr marL="0" indent="0">
              <a:buFont typeface="Arial" panose="020B0604020202020204" pitchFamily="34" charset="0"/>
              <a:buNone/>
            </a:pPr>
            <a:r>
              <a:rPr lang="en-US" dirty="0"/>
              <a:t>The AWS Management Console provides a graphical interface, called the </a:t>
            </a:r>
            <a:r>
              <a:rPr lang="en-US" i="1" dirty="0"/>
              <a:t>AWS</a:t>
            </a:r>
            <a:r>
              <a:rPr lang="en-US" dirty="0"/>
              <a:t> </a:t>
            </a:r>
            <a:r>
              <a:rPr lang="en-US" b="0" i="1" dirty="0"/>
              <a:t>CloudFormation Designer</a:t>
            </a:r>
            <a:r>
              <a:rPr lang="en-US" dirty="0"/>
              <a:t>, which can be used to author or view the contents of AWS CloudFormation templates. It can also be used to convert a valid JSON template to YAML or to convert YAML to JSON. It provides a drag-and-drop interface for authoring templates that can be output as either JSON or YAML.</a:t>
            </a:r>
          </a:p>
        </p:txBody>
      </p:sp>
    </p:spTree>
    <p:extLst>
      <p:ext uri="{BB962C8B-B14F-4D97-AF65-F5344CB8AC3E}">
        <p14:creationId xmlns:p14="http://schemas.microsoft.com/office/powerpoint/2010/main" val="183406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27833"/>
          </a:xfrm>
        </p:spPr>
        <p:txBody>
          <a:bodyPr/>
          <a:lstStyle/>
          <a:p>
            <a:r>
              <a:rPr lang="en-US" dirty="0"/>
              <a:t>This example AWS CloudFormation template creates an EC2 instance. Although this example does not illustrate all possible sections of a template, it does highlight some of the most commonly used sections, including parameters, resources, and outputs.</a:t>
            </a:r>
          </a:p>
          <a:p>
            <a:endParaRPr lang="en-US" dirty="0"/>
          </a:p>
          <a:p>
            <a:r>
              <a:rPr lang="en-US" b="1" dirty="0"/>
              <a:t>Parameters</a:t>
            </a:r>
            <a:r>
              <a:rPr lang="en-US" dirty="0"/>
              <a:t> is an optional section of the template. Parameters are values that are passed to your template at runtime (when you create or update a stack). You can refer to parameters from the </a:t>
            </a:r>
            <a:r>
              <a:rPr lang="en-US" b="1" dirty="0"/>
              <a:t>Resources</a:t>
            </a:r>
            <a:r>
              <a:rPr lang="en-US" dirty="0"/>
              <a:t> and </a:t>
            </a:r>
            <a:r>
              <a:rPr lang="en-US" b="1" dirty="0"/>
              <a:t>Outputs</a:t>
            </a:r>
            <a:r>
              <a:rPr lang="en-US" dirty="0"/>
              <a:t> sections of the template. A parameter's name and description appear in the </a:t>
            </a:r>
            <a:r>
              <a:rPr lang="en-US" i="1" dirty="0"/>
              <a:t>Specify Parameters </a:t>
            </a:r>
            <a:r>
              <a:rPr lang="en-US" dirty="0"/>
              <a:t>page when a user launches the </a:t>
            </a:r>
            <a:r>
              <a:rPr lang="en-US" i="1" dirty="0"/>
              <a:t>Create Stack</a:t>
            </a:r>
            <a:r>
              <a:rPr lang="en-US" dirty="0"/>
              <a:t> wizard in the console. </a:t>
            </a:r>
          </a:p>
          <a:p>
            <a:endParaRPr lang="en-US" dirty="0"/>
          </a:p>
          <a:p>
            <a:r>
              <a:rPr lang="en-US" b="1" dirty="0"/>
              <a:t>Resources</a:t>
            </a:r>
            <a:r>
              <a:rPr lang="en-US" dirty="0"/>
              <a:t> is a required section for any template. Use it to specify the AWS resources to create, along with their properties. In this example, a resource of type </a:t>
            </a:r>
            <a:r>
              <a:rPr lang="en-US" sz="1050" i="1" dirty="0">
                <a:latin typeface="Lucida Console" panose="020B0609040504020204" pitchFamily="49" charset="0"/>
              </a:rPr>
              <a:t>AWS::EC2::Instance</a:t>
            </a:r>
            <a:r>
              <a:rPr lang="en-US" i="1" dirty="0"/>
              <a:t> </a:t>
            </a:r>
            <a:r>
              <a:rPr lang="en-US" dirty="0"/>
              <a:t>is specified, which creates an EC2 instance. The example resource </a:t>
            </a:r>
            <a:r>
              <a:rPr lang="en-US" sz="1100" dirty="0">
                <a:solidFill>
                  <a:schemeClr val="tx1"/>
                </a:solidFill>
                <a:latin typeface="+mn-lt"/>
              </a:rPr>
              <a:t>includes </a:t>
            </a:r>
            <a:r>
              <a:rPr lang="en-US" dirty="0"/>
              <a:t>b</a:t>
            </a:r>
            <a:r>
              <a:rPr lang="en-US" sz="1100" dirty="0">
                <a:solidFill>
                  <a:schemeClr val="tx1"/>
                </a:solidFill>
                <a:latin typeface="+mn-lt"/>
              </a:rPr>
              <a:t>oth statically defined properties (</a:t>
            </a:r>
            <a:r>
              <a:rPr lang="en-US" sz="1050" i="1" dirty="0">
                <a:solidFill>
                  <a:schemeClr val="tx1"/>
                </a:solidFill>
                <a:latin typeface="Lucida Console" panose="020B0609040504020204" pitchFamily="49" charset="0"/>
              </a:rPr>
              <a:t>ImageId</a:t>
            </a:r>
            <a:r>
              <a:rPr lang="en-US" sz="1100" dirty="0">
                <a:solidFill>
                  <a:schemeClr val="tx1"/>
                </a:solidFill>
                <a:latin typeface="+mn-lt"/>
              </a:rPr>
              <a:t> and </a:t>
            </a:r>
            <a:r>
              <a:rPr lang="en-US" sz="1050" i="1" dirty="0">
                <a:solidFill>
                  <a:schemeClr val="tx1"/>
                </a:solidFill>
                <a:latin typeface="Lucida Console" panose="020B0609040504020204" pitchFamily="49" charset="0"/>
              </a:rPr>
              <a:t>InstanceType</a:t>
            </a:r>
            <a:r>
              <a:rPr lang="en-US" sz="1100" dirty="0">
                <a:solidFill>
                  <a:schemeClr val="tx1"/>
                </a:solidFill>
                <a:latin typeface="+mn-lt"/>
              </a:rPr>
              <a:t>) and a reference to the </a:t>
            </a:r>
            <a:r>
              <a:rPr lang="en-US" sz="1050" i="1" dirty="0">
                <a:solidFill>
                  <a:schemeClr val="tx1"/>
                </a:solidFill>
                <a:latin typeface="Lucida Console" panose="020B0609040504020204" pitchFamily="49" charset="0"/>
              </a:rPr>
              <a:t>KeyPair</a:t>
            </a:r>
            <a:r>
              <a:rPr lang="en-US" sz="1100" dirty="0">
                <a:solidFill>
                  <a:schemeClr val="tx1"/>
                </a:solidFill>
                <a:latin typeface="+mn-lt"/>
              </a:rPr>
              <a:t> parameter. </a:t>
            </a:r>
            <a:endParaRPr lang="en-US" dirty="0"/>
          </a:p>
          <a:p>
            <a:pPr lvl="0">
              <a:defRPr/>
            </a:pPr>
            <a:endParaRPr lang="en-US" sz="1100" dirty="0">
              <a:solidFill>
                <a:schemeClr val="tx1"/>
              </a:solidFill>
              <a:latin typeface="+mn-lt"/>
            </a:endParaRPr>
          </a:p>
          <a:p>
            <a:pPr lvl="0">
              <a:defRPr/>
            </a:pPr>
            <a:r>
              <a:rPr lang="en-US" dirty="0"/>
              <a:t>Finally, the example shows the </a:t>
            </a:r>
            <a:r>
              <a:rPr lang="en-US" b="1" dirty="0"/>
              <a:t>Outputs</a:t>
            </a:r>
            <a:r>
              <a:rPr lang="en-US" dirty="0"/>
              <a:t> section. </a:t>
            </a:r>
            <a:r>
              <a:rPr lang="en-US" b="1" dirty="0"/>
              <a:t>Outputs</a:t>
            </a:r>
            <a:r>
              <a:rPr lang="en-US" dirty="0"/>
              <a:t> describes the values that are returned when you view your stack's properties. In the example, an </a:t>
            </a:r>
            <a:r>
              <a:rPr lang="en-US" sz="1050" dirty="0">
                <a:latin typeface="Lucida Console" panose="020B0609040504020204" pitchFamily="49" charset="0"/>
              </a:rPr>
              <a:t>InstanceId</a:t>
            </a:r>
            <a:r>
              <a:rPr lang="en-US" dirty="0"/>
              <a:t> output is declared. After the stack is created, you can see this value in the stack details in the AWS CloudFormation console, by running the </a:t>
            </a:r>
            <a:r>
              <a:rPr lang="en-US" sz="1050" i="1" dirty="0">
                <a:latin typeface="Lucida Console" panose="020B0609040504020204" pitchFamily="49" charset="0"/>
              </a:rPr>
              <a:t>aws cloudformation describe-stacks</a:t>
            </a:r>
            <a:r>
              <a:rPr lang="en-US" dirty="0"/>
              <a:t> AWS Command Line Interface (AWS CLI) command, or by using the AWS software development kits (SDKs) to retrieve this value.</a:t>
            </a:r>
            <a:endParaRPr lang="en-US" sz="1100" dirty="0">
              <a:solidFill>
                <a:schemeClr val="tx1"/>
              </a:solidFill>
              <a:latin typeface="+mn-lt"/>
            </a:endParaRPr>
          </a:p>
          <a:p>
            <a:endParaRPr lang="en-US" dirty="0"/>
          </a:p>
        </p:txBody>
      </p:sp>
    </p:spTree>
    <p:extLst>
      <p:ext uri="{BB962C8B-B14F-4D97-AF65-F5344CB8AC3E}">
        <p14:creationId xmlns:p14="http://schemas.microsoft.com/office/powerpoint/2010/main" val="359265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b="0" dirty="0">
                <a:latin typeface="Calibri" panose="020F0502020204030204" pitchFamily="34" charset="0"/>
              </a:rPr>
              <a:t>You can use </a:t>
            </a:r>
            <a:r>
              <a:rPr lang="en-US" dirty="0">
                <a:latin typeface="Calibri" panose="020F0502020204030204" pitchFamily="34" charset="0"/>
              </a:rPr>
              <a:t>the same AWS </a:t>
            </a:r>
            <a:r>
              <a:rPr lang="en-US" b="0" dirty="0">
                <a:latin typeface="Calibri" panose="020F0502020204030204" pitchFamily="34" charset="0"/>
              </a:rPr>
              <a:t>CloudFormation template to create both </a:t>
            </a:r>
            <a:r>
              <a:rPr lang="en-US" dirty="0">
                <a:latin typeface="Calibri" panose="020F0502020204030204" pitchFamily="34" charset="0"/>
              </a:rPr>
              <a:t>y</a:t>
            </a:r>
            <a:r>
              <a:rPr lang="en-US" b="0" dirty="0">
                <a:latin typeface="Calibri" panose="020F0502020204030204" pitchFamily="34" charset="0"/>
              </a:rPr>
              <a:t>our</a:t>
            </a:r>
            <a:r>
              <a:rPr lang="en-US" b="0" baseline="0" dirty="0">
                <a:latin typeface="Calibri" panose="020F0502020204030204" pitchFamily="34" charset="0"/>
              </a:rPr>
              <a:t> production environment and development environment. This approach can help ensure that (for example) the same application binaries, same Java version, and same database version are used in both development and production. Thus, the template can help ensure that your application behaves in production the same way that it behaved in the development environment.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pPr defTabSz="913395">
              <a:defRPr/>
            </a:pPr>
            <a:r>
              <a:rPr lang="en-US" dirty="0">
                <a:latin typeface="Calibri" panose="020F0502020204030204" pitchFamily="34" charset="0"/>
              </a:rPr>
              <a:t>In the example, you see that both the production and development environments are created from the same template. However, the production environment is configured to run across two Availability Zones and the development environment runs in a single Availability Zone. These kinds of deployment-specific differences can be accomplished by using </a:t>
            </a:r>
            <a:r>
              <a:rPr lang="en-US" b="0" i="1" dirty="0">
                <a:latin typeface="Calibri" panose="020F0502020204030204" pitchFamily="34" charset="0"/>
              </a:rPr>
              <a:t>conditions</a:t>
            </a:r>
            <a:r>
              <a:rPr lang="en-US" dirty="0">
                <a:latin typeface="Calibri" panose="020F0502020204030204" pitchFamily="34" charset="0"/>
              </a:rPr>
              <a:t>. You can use a </a:t>
            </a:r>
            <a:r>
              <a:rPr lang="en-US" i="1" dirty="0">
                <a:latin typeface="Calibri" panose="020F0502020204030204" pitchFamily="34" charset="0"/>
              </a:rPr>
              <a:t>Conditions</a:t>
            </a:r>
            <a:r>
              <a:rPr lang="en-US" dirty="0">
                <a:latin typeface="Calibri" panose="020F0502020204030204" pitchFamily="34" charset="0"/>
              </a:rPr>
              <a:t> statement in AWS CloudFormation templates to help ensure that—though they are different in size and scope—development, test, and production environments are otherwise configured identically.</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b="0" baseline="0" dirty="0">
                <a:latin typeface="Calibri" panose="020F0502020204030204" pitchFamily="34" charset="0"/>
              </a:rPr>
              <a:t>You might need several testing environments for functional testing, user acceptance testing, and load testing. Creating those </a:t>
            </a:r>
            <a:r>
              <a:rPr lang="en-US" dirty="0">
                <a:latin typeface="Calibri" panose="020F0502020204030204" pitchFamily="34" charset="0"/>
              </a:rPr>
              <a:t>environments </a:t>
            </a:r>
            <a:r>
              <a:rPr lang="en-US" b="0" baseline="0" dirty="0">
                <a:latin typeface="Calibri" panose="020F0502020204030204" pitchFamily="34" charset="0"/>
              </a:rPr>
              <a:t>manually is risky.</a:t>
            </a:r>
            <a:r>
              <a:rPr lang="en-US" dirty="0">
                <a:latin typeface="Calibri" panose="020F0502020204030204" pitchFamily="34" charset="0"/>
              </a:rPr>
              <a:t> However, creating them with AWS CloudFormation helps ensure consistency and repeatability.</a:t>
            </a:r>
            <a:endParaRPr lang="en-US" b="0" baseline="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b="0" baseline="0" dirty="0">
              <a:latin typeface="Calibri" panose="020F0502020204030204" pitchFamily="34" charset="0"/>
            </a:endParaRPr>
          </a:p>
          <a:p>
            <a:endParaRPr lang="en-US" dirty="0"/>
          </a:p>
        </p:txBody>
      </p:sp>
    </p:spTree>
    <p:extLst>
      <p:ext uri="{BB962C8B-B14F-4D97-AF65-F5344CB8AC3E}">
        <p14:creationId xmlns:p14="http://schemas.microsoft.com/office/powerpoint/2010/main" val="3273689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314"/>
          </a:xfrm>
        </p:spPr>
        <p:txBody>
          <a:bodyPr/>
          <a:lstStyle/>
          <a:p>
            <a:r>
              <a:rPr lang="en-US" dirty="0">
                <a:latin typeface="Calibri" panose="020F0502020204030204" pitchFamily="34" charset="0"/>
                <a:cs typeface="Arial" panose="020B0604020202020204" pitchFamily="34" charset="0"/>
              </a:rPr>
              <a:t>One way</a:t>
            </a:r>
            <a:r>
              <a:rPr lang="en-US" baseline="0" dirty="0">
                <a:latin typeface="Calibri" panose="020F0502020204030204" pitchFamily="34" charset="0"/>
                <a:cs typeface="Arial" panose="020B0604020202020204" pitchFamily="34" charset="0"/>
              </a:rPr>
              <a:t> to update a stack (and thus update your AWS resources) </a:t>
            </a:r>
            <a:r>
              <a:rPr lang="en-US" dirty="0">
                <a:latin typeface="Calibri" panose="020F0502020204030204" pitchFamily="34" charset="0"/>
                <a:cs typeface="Arial" panose="020B0604020202020204" pitchFamily="34" charset="0"/>
              </a:rPr>
              <a:t>is to update the AWS CloudFormation template that you used to create the stack, and then run the </a:t>
            </a:r>
            <a:r>
              <a:rPr lang="en-US" b="1" dirty="0">
                <a:latin typeface="Calibri" panose="020F0502020204030204" pitchFamily="34" charset="0"/>
                <a:cs typeface="Arial" panose="020B0604020202020204" pitchFamily="34" charset="0"/>
              </a:rPr>
              <a:t>Update Stack </a:t>
            </a:r>
            <a:r>
              <a:rPr lang="en-US" dirty="0">
                <a:latin typeface="Calibri" panose="020F0502020204030204" pitchFamily="34" charset="0"/>
                <a:cs typeface="Arial" panose="020B0604020202020204" pitchFamily="34" charset="0"/>
              </a:rPr>
              <a:t>option. </a:t>
            </a:r>
          </a:p>
          <a:p>
            <a:endParaRPr lang="en-US" b="0" i="0" kern="1200" dirty="0">
              <a:solidFill>
                <a:schemeClr val="tx1"/>
              </a:solidFill>
              <a:effectLst/>
              <a:latin typeface="Calibri" panose="020F0502020204030204" pitchFamily="34" charset="0"/>
              <a:ea typeface="+mn-ea"/>
              <a:cs typeface="Arial" panose="020B0604020202020204" pitchFamily="34" charset="0"/>
            </a:endParaRPr>
          </a:p>
          <a:p>
            <a:r>
              <a:rPr lang="en-US" b="0" i="0" kern="1200" dirty="0">
                <a:solidFill>
                  <a:schemeClr val="tx1"/>
                </a:solidFill>
                <a:effectLst/>
                <a:latin typeface="Calibri" panose="020F0502020204030204" pitchFamily="34" charset="0"/>
                <a:ea typeface="+mn-ea"/>
                <a:cs typeface="+mn-cs"/>
              </a:rPr>
              <a:t>However, </a:t>
            </a:r>
            <a:r>
              <a:rPr lang="en-US" dirty="0">
                <a:latin typeface="Calibri" panose="020F0502020204030204" pitchFamily="34" charset="0"/>
              </a:rPr>
              <a:t>you might want to gain </a:t>
            </a:r>
            <a:r>
              <a:rPr lang="en-US" b="0" i="0" kern="1200" dirty="0">
                <a:solidFill>
                  <a:schemeClr val="tx1"/>
                </a:solidFill>
                <a:effectLst/>
                <a:latin typeface="Calibri" panose="020F0502020204030204" pitchFamily="34" charset="0"/>
                <a:ea typeface="+mn-ea"/>
                <a:cs typeface="+mn-cs"/>
              </a:rPr>
              <a:t>additional insight about the specific changes that AWS CloudFormation </a:t>
            </a:r>
            <a:r>
              <a:rPr lang="en-US" dirty="0">
                <a:latin typeface="Calibri" panose="020F0502020204030204" pitchFamily="34" charset="0"/>
              </a:rPr>
              <a:t>will implement if you run that command—before you actually run an update. If you want this type of insight, </a:t>
            </a:r>
            <a:r>
              <a:rPr lang="en-US" b="0" i="0" kern="1200" dirty="0">
                <a:solidFill>
                  <a:schemeClr val="tx1"/>
                </a:solidFill>
                <a:effectLst/>
                <a:latin typeface="Calibri" panose="020F0502020204030204" pitchFamily="34" charset="0"/>
                <a:ea typeface="+mn-ea"/>
                <a:cs typeface="+mn-cs"/>
              </a:rPr>
              <a:t>you can use a </a:t>
            </a:r>
            <a:r>
              <a:rPr lang="en-US" b="0" i="1" kern="1200" dirty="0">
                <a:solidFill>
                  <a:schemeClr val="tx1"/>
                </a:solidFill>
                <a:effectLst/>
                <a:latin typeface="Calibri" panose="020F0502020204030204" pitchFamily="34" charset="0"/>
                <a:ea typeface="+mn-ea"/>
                <a:cs typeface="+mn-cs"/>
              </a:rPr>
              <a:t>change set</a:t>
            </a:r>
            <a:r>
              <a:rPr lang="en-US" b="0" i="0" kern="1200" dirty="0">
                <a:solidFill>
                  <a:schemeClr val="tx1"/>
                </a:solidFill>
                <a:effectLst/>
                <a:latin typeface="Calibri" panose="020F0502020204030204" pitchFamily="34" charset="0"/>
                <a:ea typeface="+mn-ea"/>
                <a:cs typeface="+mn-cs"/>
              </a:rPr>
              <a:t>.</a:t>
            </a:r>
          </a:p>
          <a:p>
            <a:endParaRPr lang="en-US" b="0" i="0" kern="1200" dirty="0">
              <a:solidFill>
                <a:schemeClr val="tx1"/>
              </a:solidFill>
              <a:effectLst/>
              <a:latin typeface="Calibri" panose="020F0502020204030204" pitchFamily="34" charset="0"/>
              <a:ea typeface="+mn-ea"/>
              <a:cs typeface="+mn-cs"/>
            </a:endParaRPr>
          </a:p>
          <a:p>
            <a:r>
              <a:rPr lang="en-US" b="0" i="0" kern="1200" dirty="0">
                <a:solidFill>
                  <a:schemeClr val="tx1"/>
                </a:solidFill>
                <a:effectLst/>
                <a:latin typeface="Calibri" panose="020F0502020204030204" pitchFamily="34" charset="0"/>
                <a:ea typeface="+mn-ea"/>
                <a:cs typeface="+mn-cs"/>
              </a:rPr>
              <a:t>Change sets enable you to preview the changes, verify that they align with your expectations, and then approve the updates before you proceed.</a:t>
            </a:r>
            <a:endParaRPr lang="en-US" dirty="0">
              <a:latin typeface="Calibri" panose="020F0502020204030204" pitchFamily="34" charset="0"/>
              <a:cs typeface="Arial" panose="020B0604020202020204" pitchFamily="34" charset="0"/>
            </a:endParaRPr>
          </a:p>
          <a:p>
            <a:endParaRPr lang="en-US" dirty="0">
              <a:latin typeface="Calibri" panose="020F0502020204030204" pitchFamily="34" charset="0"/>
              <a:cs typeface="Arial" panose="020B0604020202020204" pitchFamily="34" charset="0"/>
            </a:endParaRPr>
          </a:p>
          <a:p>
            <a:r>
              <a:rPr lang="en-US" dirty="0">
                <a:latin typeface="Calibri" panose="020F0502020204030204" pitchFamily="34" charset="0"/>
                <a:cs typeface="Arial" panose="020B0604020202020204" pitchFamily="34" charset="0"/>
              </a:rPr>
              <a:t>Follow this basic workflow to use AWS</a:t>
            </a:r>
            <a:r>
              <a:rPr lang="en-US" baseline="0" dirty="0">
                <a:latin typeface="Calibri" panose="020F0502020204030204" pitchFamily="34" charset="0"/>
                <a:cs typeface="Arial" panose="020B0604020202020204" pitchFamily="34" charset="0"/>
              </a:rPr>
              <a:t> CloudFormation change sets:</a:t>
            </a:r>
          </a:p>
          <a:p>
            <a:endParaRPr lang="en-US" baseline="0" dirty="0">
              <a:latin typeface="Calibri" panose="020F0502020204030204" pitchFamily="34" charset="0"/>
              <a:cs typeface="Arial" panose="020B0604020202020204" pitchFamily="34" charset="0"/>
            </a:endParaRPr>
          </a:p>
          <a:p>
            <a:pPr marL="228600" indent="-228600">
              <a:buAutoNum type="arabicPeriod"/>
            </a:pPr>
            <a:r>
              <a:rPr lang="en-US" b="1" dirty="0">
                <a:latin typeface="Calibri" panose="020F0502020204030204" pitchFamily="34" charset="0"/>
                <a:cs typeface="Arial" panose="020B0604020202020204" pitchFamily="34" charset="0"/>
              </a:rPr>
              <a:t>Create a change set </a:t>
            </a:r>
            <a:r>
              <a:rPr lang="en-US" dirty="0">
                <a:latin typeface="Calibri" panose="020F0502020204030204" pitchFamily="34" charset="0"/>
                <a:cs typeface="Arial" panose="020B0604020202020204" pitchFamily="34" charset="0"/>
              </a:rPr>
              <a:t>by submitting changes for the stack that you want to update. </a:t>
            </a:r>
          </a:p>
          <a:p>
            <a:pPr marL="228600" indent="-228600">
              <a:buAutoNum type="arabicPeriod"/>
            </a:pPr>
            <a:r>
              <a:rPr lang="en-US" b="1" dirty="0">
                <a:latin typeface="Calibri" panose="020F0502020204030204" pitchFamily="34" charset="0"/>
                <a:cs typeface="Arial" panose="020B0604020202020204" pitchFamily="34" charset="0"/>
              </a:rPr>
              <a:t>View the change set </a:t>
            </a:r>
            <a:r>
              <a:rPr lang="en-US" dirty="0">
                <a:latin typeface="Calibri" panose="020F0502020204030204" pitchFamily="34" charset="0"/>
                <a:cs typeface="Arial" panose="020B0604020202020204" pitchFamily="34" charset="0"/>
              </a:rPr>
              <a:t>to see which stack settings and resources will change. If you want to consider other changes before you decide which changes to make, create additional change sets. </a:t>
            </a:r>
          </a:p>
          <a:p>
            <a:pPr marL="228600" indent="-228600">
              <a:buAutoNum type="arabicPeriod"/>
            </a:pPr>
            <a:r>
              <a:rPr lang="en-US" b="1" dirty="0">
                <a:latin typeface="Calibri" panose="020F0502020204030204" pitchFamily="34" charset="0"/>
                <a:cs typeface="Arial" panose="020B0604020202020204" pitchFamily="34" charset="0"/>
              </a:rPr>
              <a:t>Run the change set</a:t>
            </a:r>
            <a:r>
              <a:rPr lang="en-US" dirty="0">
                <a:latin typeface="Calibri" panose="020F0502020204030204" pitchFamily="34" charset="0"/>
                <a:cs typeface="Arial" panose="020B0604020202020204" pitchFamily="34" charset="0"/>
              </a:rPr>
              <a:t>. AWS CloudFormation updates your stack with those changes.</a:t>
            </a:r>
          </a:p>
          <a:p>
            <a:pPr marL="228600" indent="-228600">
              <a:buAutoNum type="arabicPeriod"/>
            </a:pPr>
            <a:endParaRPr lang="en-US" dirty="0">
              <a:latin typeface="Calibri" panose="020F0502020204030204" pitchFamily="34" charset="0"/>
              <a:cs typeface="Arial" panose="020B0604020202020204" pitchFamily="34" charset="0"/>
            </a:endParaRPr>
          </a:p>
          <a:p>
            <a:pPr marL="0" indent="0">
              <a:buNone/>
            </a:pPr>
            <a:r>
              <a:rPr lang="en-US" dirty="0">
                <a:latin typeface="Calibri" panose="020F0502020204030204" pitchFamily="34" charset="0"/>
                <a:cs typeface="Arial" panose="020B0604020202020204" pitchFamily="34" charset="0"/>
              </a:rPr>
              <a:t>If you use change sets, you might want to set a deletion policy on some resources. The </a:t>
            </a:r>
            <a:r>
              <a:rPr lang="en-US" b="0" i="1" dirty="0">
                <a:latin typeface="Calibri" panose="020F0502020204030204" pitchFamily="34" charset="0"/>
                <a:cs typeface="Arial" panose="020B0604020202020204" pitchFamily="34" charset="0"/>
              </a:rPr>
              <a:t>DeletionPolicy</a:t>
            </a:r>
            <a:r>
              <a:rPr lang="en-US" dirty="0">
                <a:latin typeface="Calibri" panose="020F0502020204030204" pitchFamily="34" charset="0"/>
                <a:cs typeface="Arial" panose="020B0604020202020204" pitchFamily="34" charset="0"/>
              </a:rPr>
              <a:t> attribute can be used to preserve (or, in some cases, back up) a resource when its stack is deleted or updated. If a resource has no DeletionPolicy attribute, AWS CloudFormation deletes the resource. </a:t>
            </a:r>
          </a:p>
        </p:txBody>
      </p:sp>
    </p:spTree>
    <p:extLst>
      <p:ext uri="{BB962C8B-B14F-4D97-AF65-F5344CB8AC3E}">
        <p14:creationId xmlns:p14="http://schemas.microsoft.com/office/powerpoint/2010/main" val="1135240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9136"/>
          </a:xfrm>
        </p:spPr>
        <p:txBody>
          <a:bodyPr/>
          <a:lstStyle/>
          <a:p>
            <a:pPr lvl="0" defTabSz="913395">
              <a:defRPr/>
            </a:pPr>
            <a:r>
              <a:rPr lang="en-US" dirty="0"/>
              <a:t>Consider this scenario. An application environment is created by running an AWS CloudFormation stack. Then, someone decides to manually modify the deployed environment settings. They create a new inbound rule in the security group that was created by the stack. However, they make this change outside the context of AWS CloudFormation—for example, by using the Amazon EC2 console. As the architect of this application, you would want to know that your </a:t>
            </a:r>
            <a:r>
              <a:rPr lang="en-US" i="1" dirty="0"/>
              <a:t>deployed</a:t>
            </a:r>
            <a:r>
              <a:rPr lang="en-US" dirty="0"/>
              <a:t> environment no longer matches the </a:t>
            </a:r>
            <a:r>
              <a:rPr lang="en-US" i="1" dirty="0"/>
              <a:t>model</a:t>
            </a:r>
            <a:r>
              <a:rPr lang="en-US" dirty="0"/>
              <a:t> environment that is defined in the AWS CloudFormation template. </a:t>
            </a:r>
          </a:p>
          <a:p>
            <a:pPr lvl="0" defTabSz="913395">
              <a:defRPr/>
            </a:pPr>
            <a:endParaRPr lang="en-US" dirty="0"/>
          </a:p>
          <a:p>
            <a:pPr lvl="0" defTabSz="913395">
              <a:defRPr/>
            </a:pPr>
            <a:r>
              <a:rPr lang="en-US" dirty="0"/>
              <a:t>How would you know which resources were modified so that they no longer exactly conform with the specifications in the stack?</a:t>
            </a:r>
          </a:p>
          <a:p>
            <a:pPr lvl="0" defTabSz="913395">
              <a:defRPr/>
            </a:pPr>
            <a:r>
              <a:rPr lang="en-US" dirty="0"/>
              <a:t> </a:t>
            </a:r>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Drift detection can be run on a stack by choosing </a:t>
            </a:r>
            <a:r>
              <a:rPr lang="en-US" b="1" dirty="0"/>
              <a:t>Detect Drift </a:t>
            </a:r>
            <a:r>
              <a:rPr lang="en-US" dirty="0"/>
              <a:t>from the </a:t>
            </a:r>
            <a:r>
              <a:rPr lang="en-US" b="1" dirty="0"/>
              <a:t>Stack actions </a:t>
            </a:r>
            <a:r>
              <a:rPr lang="en-US" dirty="0"/>
              <a:t>menu in the console. Performing </a:t>
            </a:r>
            <a:r>
              <a:rPr lang="en-US" b="0" dirty="0"/>
              <a:t>drift detection </a:t>
            </a:r>
            <a:r>
              <a:rPr lang="en-US" dirty="0"/>
              <a:t>on a stack shows you whether the stack has </a:t>
            </a:r>
            <a:r>
              <a:rPr lang="en-US" i="1" dirty="0"/>
              <a:t>drifted</a:t>
            </a:r>
            <a:r>
              <a:rPr lang="en-US" dirty="0"/>
              <a:t> from its expected template configuration. Drift detection returns detailed information about the drift status of each resource that supports drift detection in the stack. </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When you delete a stack that has drift, the drift is not handled by the AWS CloudFormation resource cleanup process. If the stack has unresolved resource dependencies, they might cause the delete stack action to fail. In such cases, you might need to manually resolve the issue. For details, see the list of </a:t>
            </a:r>
            <a:r>
              <a:rPr lang="en-US" sz="1100" dirty="0">
                <a:ea typeface="Amazon Ember Light" panose="020B0403020204020204" pitchFamily="34" charset="0"/>
                <a:cs typeface="Amazon Ember Light" panose="020B0403020204020204" pitchFamily="34" charset="0"/>
                <a:hlinkClick r:id="rId3"/>
              </a:rPr>
              <a:t>resources that support drift detection</a:t>
            </a:r>
            <a:r>
              <a:rPr lang="en-US" sz="1100"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416130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contains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Reasons to automate</a:t>
            </a:r>
          </a:p>
          <a:p>
            <a:pPr marL="228600" indent="-228600">
              <a:buFont typeface="+mj-lt"/>
              <a:buAutoNum type="arabicPeriod"/>
            </a:pPr>
            <a:r>
              <a:rPr lang="en-US" sz="1100" kern="1200" dirty="0">
                <a:solidFill>
                  <a:schemeClr val="tx1"/>
                </a:solidFill>
                <a:effectLst/>
                <a:latin typeface="+mn-lt"/>
                <a:ea typeface="+mn-ea"/>
                <a:cs typeface="+mn-cs"/>
              </a:rPr>
              <a:t>Automating your infrastructure</a:t>
            </a:r>
          </a:p>
          <a:p>
            <a:pPr marL="228600" indent="-228600">
              <a:buFont typeface="+mj-lt"/>
              <a:buAutoNum type="arabicPeriod"/>
            </a:pPr>
            <a:r>
              <a:rPr lang="en-US" sz="1100" kern="1200" dirty="0">
                <a:solidFill>
                  <a:schemeClr val="tx1"/>
                </a:solidFill>
                <a:effectLst/>
                <a:latin typeface="+mn-lt"/>
                <a:ea typeface="+mn-ea"/>
                <a:cs typeface="+mn-cs"/>
              </a:rPr>
              <a:t>Automating deployments</a:t>
            </a:r>
          </a:p>
          <a:p>
            <a:pPr marL="228600" indent="-228600">
              <a:buFont typeface="+mj-lt"/>
              <a:buAutoNum type="arabicPeriod"/>
            </a:pPr>
            <a:r>
              <a:rPr lang="en-US" sz="1100" kern="1200" dirty="0">
                <a:solidFill>
                  <a:schemeClr val="tx1"/>
                </a:solidFill>
                <a:effectLst/>
                <a:latin typeface="+mn-lt"/>
                <a:ea typeface="+mn-ea"/>
                <a:cs typeface="+mn-cs"/>
              </a:rPr>
              <a:t>AWS Elastic Beanstalk</a:t>
            </a:r>
          </a:p>
          <a:p>
            <a:endParaRPr lang="en-US" sz="1100" kern="1200" dirty="0">
              <a:solidFill>
                <a:schemeClr val="tx1"/>
              </a:solidFill>
              <a:effectLst/>
              <a:latin typeface="+mn-lt"/>
              <a:ea typeface="+mn-ea"/>
              <a:cs typeface="+mn-cs"/>
            </a:endParaRPr>
          </a:p>
          <a:p>
            <a:r>
              <a:rPr lang="en-US" dirty="0"/>
              <a:t>This module also includes:</a:t>
            </a:r>
          </a:p>
          <a:p>
            <a:endParaRPr lang="en-US" dirty="0"/>
          </a:p>
          <a:p>
            <a:pPr marL="171450" indent="-171450">
              <a:buFont typeface="Arial" panose="020B0604020202020204" pitchFamily="34" charset="0"/>
              <a:buChar char="•"/>
            </a:pPr>
            <a:r>
              <a:rPr lang="en-US" dirty="0"/>
              <a:t>A</a:t>
            </a:r>
            <a:r>
              <a:rPr lang="en-US" sz="1100" kern="1200" dirty="0">
                <a:solidFill>
                  <a:schemeClr val="tx1"/>
                </a:solidFill>
                <a:effectLst/>
                <a:latin typeface="+mn-lt"/>
                <a:ea typeface="+mn-ea"/>
                <a:cs typeface="+mn-cs"/>
              </a:rPr>
              <a:t>n educator-led </a:t>
            </a:r>
            <a:r>
              <a:rPr lang="en-US" sz="1100" b="0" i="1" kern="1200" dirty="0">
                <a:solidFill>
                  <a:schemeClr val="tx1"/>
                </a:solidFill>
                <a:effectLst/>
                <a:latin typeface="+mn-lt"/>
                <a:ea typeface="+mn-ea"/>
                <a:cs typeface="+mn-cs"/>
              </a:rPr>
              <a:t>demonstration</a:t>
            </a:r>
            <a:r>
              <a:rPr lang="en-US" sz="1100" kern="1200" dirty="0">
                <a:solidFill>
                  <a:schemeClr val="tx1"/>
                </a:solidFill>
                <a:effectLst/>
                <a:latin typeface="+mn-lt"/>
                <a:ea typeface="+mn-ea"/>
                <a:cs typeface="+mn-cs"/>
              </a:rPr>
              <a:t> that starts with an analysis of the structure of an AWS CloudFormation template, and then creates a stack from the template.</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a:t>
            </a:r>
            <a:r>
              <a:rPr lang="en-US" sz="1100" b="0" i="1" kern="1200" dirty="0">
                <a:solidFill>
                  <a:schemeClr val="tx1"/>
                </a:solidFill>
                <a:effectLst/>
                <a:latin typeface="+mn-lt"/>
                <a:ea typeface="+mn-ea"/>
                <a:cs typeface="+mn-cs"/>
              </a:rPr>
              <a:t>guided lab </a:t>
            </a:r>
            <a:r>
              <a:rPr lang="en-US" sz="1100" kern="1200" dirty="0">
                <a:solidFill>
                  <a:schemeClr val="tx1"/>
                </a:solidFill>
                <a:effectLst/>
                <a:latin typeface="+mn-lt"/>
                <a:ea typeface="+mn-ea"/>
                <a:cs typeface="+mn-cs"/>
              </a:rPr>
              <a:t>that provides hands-on practice with using AWS CloudFormation to create resources in your AWS account.</a:t>
            </a:r>
          </a:p>
          <a:p>
            <a:pPr marL="171450" indent="-171450">
              <a:buFont typeface="Arial" panose="020B0604020202020204" pitchFamily="34" charset="0"/>
              <a:buChar char="•"/>
            </a:pPr>
            <a:r>
              <a:rPr lang="en-US" dirty="0"/>
              <a:t>A </a:t>
            </a:r>
            <a:r>
              <a:rPr lang="en-US" b="0" i="1" dirty="0"/>
              <a:t>challenge lab </a:t>
            </a:r>
            <a:r>
              <a:rPr lang="en-US" dirty="0"/>
              <a:t>where you use AWS CloudFormation to create Amazon Web Services (AWS) resources that support the Café use case.</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0" i="1" kern="1200" dirty="0">
                <a:solidFill>
                  <a:schemeClr val="tx1"/>
                </a:solidFill>
                <a:effectLst/>
                <a:latin typeface="+mn-lt"/>
                <a:ea typeface="+mn-ea"/>
                <a:cs typeface="+mn-cs"/>
              </a:rPr>
              <a:t>knowledge check </a:t>
            </a:r>
            <a:r>
              <a:rPr lang="en-US" sz="1100" kern="1200" dirty="0">
                <a:solidFill>
                  <a:schemeClr val="tx1"/>
                </a:solidFill>
                <a:effectLst/>
                <a:latin typeface="+mn-lt"/>
                <a:ea typeface="+mn-ea"/>
                <a:cs typeface="+mn-cs"/>
              </a:rPr>
              <a:t>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Calibri" panose="020F0502020204030204" pitchFamily="34" charset="0"/>
              </a:rPr>
              <a:t>As your organization starts to use more AWS CloudFormation templates, it will be important for you to have a strategy for templates. This strategy will define the scope of what a single template should create, and the general characteristics that would make you want to define your AWS infrastructure in more than one template.</a:t>
            </a:r>
          </a:p>
          <a:p>
            <a:endParaRPr lang="en-US" sz="1100" dirty="0">
              <a:latin typeface="Calibri" panose="020F0502020204030204" pitchFamily="34" charset="0"/>
            </a:endParaRPr>
          </a:p>
          <a:p>
            <a:r>
              <a:rPr lang="en-US" sz="1100" dirty="0">
                <a:latin typeface="Calibri" panose="020F0502020204030204" pitchFamily="34" charset="0"/>
              </a:rPr>
              <a:t>The diagram offers some ideas about how you might organize your templates so that they are easier to maintain, and so that they can be used in combination with each other in a way that makes sense. A good strategy is to group your resource definitions in templates similar to the way that you would organize the functionality of a large enterprise application into different parts. </a:t>
            </a:r>
          </a:p>
          <a:p>
            <a:endParaRPr lang="en-US" sz="1100" dirty="0">
              <a:latin typeface="Calibri" panose="020F0502020204030204" pitchFamily="34" charset="0"/>
            </a:endParaRPr>
          </a:p>
          <a:p>
            <a:r>
              <a:rPr lang="en-US" sz="1100" dirty="0">
                <a:latin typeface="Calibri" panose="020F0502020204030204" pitchFamily="34" charset="0"/>
              </a:rPr>
              <a:t>Think about the more tightly connected components of your infrastructure, and consider putting them in the same templates. In this example, AWS CloudFormation templates are scoped to create and maintain AWS resources in one of five areas: frontend services, backend services, shared services, network, and security. </a:t>
            </a:r>
            <a:r>
              <a:rPr lang="en-US" dirty="0"/>
              <a:t>In each area, you might maintain a template that is scoped to a single application or a single department's needs.</a:t>
            </a:r>
          </a:p>
          <a:p>
            <a:endParaRPr lang="en-US" dirty="0"/>
          </a:p>
          <a:p>
            <a:r>
              <a:rPr lang="en-US" dirty="0"/>
              <a:t>Regardless of how you organize and scope each AWS CloudFormation template, treat your templates as code that needs version control. Store your templates in a source control system. </a:t>
            </a:r>
          </a:p>
        </p:txBody>
      </p:sp>
    </p:spTree>
    <p:extLst>
      <p:ext uri="{BB962C8B-B14F-4D97-AF65-F5344CB8AC3E}">
        <p14:creationId xmlns:p14="http://schemas.microsoft.com/office/powerpoint/2010/main" val="3841569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mn-ea"/>
                <a:cs typeface="+mn-cs"/>
              </a:rPr>
              <a:t>AWS Quick Starts provide AWS CloudFormation templates. The Quick Starts are built by AWS solutions architects and partners to help you deploy popular solutions on AWS, based on AWS best practices for security and high availability. These reference deployments can be provisioned in your AWS account in less than an hour, often in only minutes. They help you build Well-Architected test or production environment in a few steps. You can use them to create entire architectures, or you can use them to experiment with new deployment approaches. </a:t>
            </a:r>
          </a:p>
          <a:p>
            <a:endParaRPr lang="en-US"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latin typeface="Calibri" panose="020F0502020204030204" pitchFamily="34" charset="0"/>
                <a:ea typeface="+mn-ea"/>
                <a:cs typeface="+mn-cs"/>
              </a:rPr>
              <a:t>Go to </a:t>
            </a:r>
            <a:r>
              <a:rPr lang="en-US" b="0" i="0" kern="1200" dirty="0">
                <a:solidFill>
                  <a:schemeClr val="tx1"/>
                </a:solidFill>
                <a:effectLst/>
                <a:ea typeface="+mn-ea"/>
                <a:cs typeface="+mn-cs"/>
              </a:rPr>
              <a:t>the </a:t>
            </a:r>
            <a:r>
              <a:rPr lang="en-US" sz="1100" dirty="0">
                <a:solidFill>
                  <a:schemeClr val="tx1">
                    <a:lumMod val="85000"/>
                    <a:lumOff val="15000"/>
                  </a:schemeClr>
                </a:solidFill>
                <a:ea typeface="Amazon Ember" panose="020B0603020204020204" pitchFamily="34" charset="0"/>
                <a:cs typeface="Amazon Ember" panose="020B0603020204020204" pitchFamily="34" charset="0"/>
                <a:hlinkClick r:id="rId3"/>
              </a:rPr>
              <a:t>AWS Quick Starts</a:t>
            </a:r>
            <a:r>
              <a:rPr lang="en-US" sz="1100" b="0" i="0" kern="1200" dirty="0">
                <a:solidFill>
                  <a:schemeClr val="tx1"/>
                </a:solidFill>
                <a:effectLst/>
                <a:ea typeface="+mn-ea"/>
                <a:cs typeface="+mn-cs"/>
              </a:rPr>
              <a:t> </a:t>
            </a:r>
            <a:r>
              <a:rPr lang="en-US" sz="1100" b="0" i="0" kern="1200" dirty="0">
                <a:solidFill>
                  <a:schemeClr val="tx1"/>
                </a:solidFill>
                <a:effectLst/>
                <a:latin typeface="Calibri" panose="020F0502020204030204" pitchFamily="34" charset="0"/>
                <a:ea typeface="+mn-ea"/>
                <a:cs typeface="+mn-cs"/>
              </a:rPr>
              <a:t>page for details.</a:t>
            </a:r>
            <a:endParaRPr lang="en-US" sz="105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38839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Each Quick Start consists of an AWS CloudFormation template and a deployment guide. The guide provides details about deployment options and how to configure the deployment to match your needs. </a:t>
            </a:r>
          </a:p>
          <a:p>
            <a:endParaRPr lang="en-US" dirty="0">
              <a:latin typeface="Calibri" panose="020F0502020204030204" pitchFamily="34" charset="0"/>
            </a:endParaRPr>
          </a:p>
          <a:p>
            <a:r>
              <a:rPr lang="en-US" dirty="0">
                <a:latin typeface="Calibri" panose="020F0502020204030204" pitchFamily="34" charset="0"/>
              </a:rPr>
              <a:t>Customize the deployment to match your needs and create the stack. Depending on the AWS resources that must be created, the Quick Start will finish deploying in a matter of minutes or a few hours.</a:t>
            </a:r>
          </a:p>
          <a:p>
            <a:endParaRPr lang="en-US" dirty="0">
              <a:latin typeface="Calibri" panose="020F0502020204030204" pitchFamily="34" charset="0"/>
            </a:endParaRPr>
          </a:p>
          <a:p>
            <a:r>
              <a:rPr lang="en-US" dirty="0">
                <a:latin typeface="Calibri" panose="020F0502020204030204" pitchFamily="34" charset="0"/>
              </a:rPr>
              <a:t>Even if you do not use the Quick Starts, you may find it helpful to look at a few of them to see the types of </a:t>
            </a:r>
            <a:r>
              <a:rPr lang="en-US" b="0" i="1" dirty="0">
                <a:latin typeface="Calibri" panose="020F0502020204030204" pitchFamily="34" charset="0"/>
              </a:rPr>
              <a:t>patterns</a:t>
            </a:r>
            <a:r>
              <a:rPr lang="en-US" dirty="0">
                <a:latin typeface="Calibri" panose="020F0502020204030204" pitchFamily="34" charset="0"/>
              </a:rPr>
              <a:t> and </a:t>
            </a:r>
            <a:r>
              <a:rPr lang="en-US" b="0" i="1" dirty="0">
                <a:latin typeface="Calibri" panose="020F0502020204030204" pitchFamily="34" charset="0"/>
              </a:rPr>
              <a:t>practices</a:t>
            </a:r>
            <a:r>
              <a:rPr lang="en-US" dirty="0">
                <a:latin typeface="Calibri" panose="020F0502020204030204" pitchFamily="34" charset="0"/>
              </a:rPr>
              <a:t> that the Quick Starts follow. You might find that they help accelerate your own template development when you borrow a section of a Quick Start and embed it in your own template.</a:t>
            </a:r>
          </a:p>
          <a:p>
            <a:endParaRPr lang="en-US" dirty="0">
              <a:latin typeface="Calibri" panose="020F0502020204030204" pitchFamily="34" charset="0"/>
            </a:endParaRPr>
          </a:p>
          <a:p>
            <a:r>
              <a:rPr lang="en-US" i="1" dirty="0">
                <a:latin typeface="Calibri" panose="020F0502020204030204" pitchFamily="34" charset="0"/>
              </a:rPr>
              <a:t>AWS Marketplace Amazon Machine Images (AMIs) </a:t>
            </a:r>
            <a:r>
              <a:rPr lang="en-US" dirty="0">
                <a:latin typeface="Calibri" panose="020F0502020204030204" pitchFamily="34" charset="0"/>
              </a:rPr>
              <a:t>are</a:t>
            </a:r>
            <a:r>
              <a:rPr lang="en-US" i="1" dirty="0">
                <a:latin typeface="Calibri" panose="020F0502020204030204" pitchFamily="34" charset="0"/>
              </a:rPr>
              <a:t> </a:t>
            </a:r>
            <a:r>
              <a:rPr lang="en-US" dirty="0">
                <a:latin typeface="Calibri" panose="020F0502020204030204" pitchFamily="34" charset="0"/>
              </a:rPr>
              <a:t>another solution that people sometimes use. These resources can be launched from the Amazon EC2 console. AWS Marketplace AMIs provide single-vendor solutions that run on EC2 instances. In contrast, AWS Quick Starts are modular and more customizable solutions that might (or might not) use Amazon EC2.</a:t>
            </a:r>
          </a:p>
          <a:p>
            <a:endParaRPr lang="en-US" dirty="0">
              <a:latin typeface="Calibri" panose="020F0502020204030204" pitchFamily="34" charset="0"/>
            </a:endParaRPr>
          </a:p>
          <a:p>
            <a:endParaRPr lang="en-US" dirty="0">
              <a:latin typeface="Calibri" panose="020F0502020204030204" pitchFamily="34" charset="0"/>
            </a:endParaRPr>
          </a:p>
          <a:p>
            <a:endParaRPr lang="en-US"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endParaRPr>
          </a:p>
        </p:txBody>
      </p:sp>
    </p:spTree>
    <p:extLst>
      <p:ext uri="{BB962C8B-B14F-4D97-AF65-F5344CB8AC3E}">
        <p14:creationId xmlns:p14="http://schemas.microsoft.com/office/powerpoint/2010/main" val="2643672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educator might choose to demonstrate the structure of an AWS CloudFormation template and then create an AWS CloudFormation stac</a:t>
            </a:r>
            <a:r>
              <a:rPr lang="en-US" dirty="0"/>
              <a:t>k by using the template.</a:t>
            </a:r>
            <a:endParaRPr lang="en-US" sz="1100" dirty="0"/>
          </a:p>
        </p:txBody>
      </p:sp>
    </p:spTree>
    <p:extLst>
      <p:ext uri="{BB962C8B-B14F-4D97-AF65-F5344CB8AC3E}">
        <p14:creationId xmlns:p14="http://schemas.microsoft.com/office/powerpoint/2010/main" val="165451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10 - Guided Lab: Automating Infrastructure Deployment with AWS CloudFormation.</a:t>
            </a:r>
          </a:p>
        </p:txBody>
      </p:sp>
    </p:spTree>
    <p:extLst>
      <p:ext uri="{BB962C8B-B14F-4D97-AF65-F5344CB8AC3E}">
        <p14:creationId xmlns:p14="http://schemas.microsoft.com/office/powerpoint/2010/main" val="3175352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guided lab, you will complete the following tasks:</a:t>
            </a:r>
          </a:p>
          <a:p>
            <a:endParaRPr lang="en-US" sz="1100" dirty="0"/>
          </a:p>
          <a:p>
            <a:pPr marL="228600" indent="-228600">
              <a:buFont typeface="+mj-lt"/>
              <a:buAutoNum type="arabicPeriod"/>
            </a:pPr>
            <a:r>
              <a:rPr lang="en-US" dirty="0">
                <a:latin typeface="+mn-lt"/>
              </a:rPr>
              <a:t>Deploying a networking layer</a:t>
            </a:r>
          </a:p>
          <a:p>
            <a:pPr marL="228600" indent="-228600">
              <a:buFont typeface="+mj-lt"/>
              <a:buAutoNum type="arabicPeriod"/>
            </a:pPr>
            <a:r>
              <a:rPr lang="en-US" dirty="0">
                <a:latin typeface="+mn-lt"/>
              </a:rPr>
              <a:t>Deploying an application layer</a:t>
            </a:r>
          </a:p>
          <a:p>
            <a:pPr marL="228600" indent="-228600">
              <a:buFont typeface="+mj-lt"/>
              <a:buAutoNum type="arabicPeriod"/>
            </a:pPr>
            <a:r>
              <a:rPr lang="en-US" dirty="0">
                <a:latin typeface="+mn-lt"/>
              </a:rPr>
              <a:t>Updating a stack</a:t>
            </a:r>
          </a:p>
          <a:p>
            <a:pPr marL="228600" indent="-228600">
              <a:buFont typeface="+mj-lt"/>
              <a:buAutoNum type="arabicPeriod"/>
            </a:pPr>
            <a:r>
              <a:rPr lang="en-US" dirty="0">
                <a:latin typeface="+mn-lt"/>
              </a:rPr>
              <a:t>Exploring templates with AWS CloudFormation Designer</a:t>
            </a:r>
          </a:p>
          <a:p>
            <a:pPr marL="228600" indent="-228600">
              <a:buFont typeface="+mj-lt"/>
              <a:buAutoNum type="arabicPeriod"/>
            </a:pPr>
            <a:r>
              <a:rPr lang="en-US" dirty="0" err="1">
                <a:latin typeface="+mn-lt"/>
              </a:rPr>
              <a:t>Deletimg</a:t>
            </a:r>
            <a:r>
              <a:rPr lang="en-US" dirty="0">
                <a:latin typeface="+mn-lt"/>
              </a:rPr>
              <a:t> the stack</a:t>
            </a:r>
          </a:p>
          <a:p>
            <a:endParaRPr lang="en-US" sz="1100" dirty="0"/>
          </a:p>
        </p:txBody>
      </p:sp>
    </p:spTree>
    <p:extLst>
      <p:ext uri="{BB962C8B-B14F-4D97-AF65-F5344CB8AC3E}">
        <p14:creationId xmlns:p14="http://schemas.microsoft.com/office/powerpoint/2010/main" val="790642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b="0" baseline="0" dirty="0"/>
              <a:t>By the end of this guided lab, you will have used AWS CloudFormation to create the resources in the diagram. The resources in the network layer are created when you create the first stack. The EC2 instance, security group, and Amazon Elastic Block Store (Amazon EBS) volume are created when you create the second stack. The security group settings are then updated in the template that is used to create the second stack. This modification is applied to the security group resource when you run the update stack action.</a:t>
            </a:r>
          </a:p>
        </p:txBody>
      </p:sp>
    </p:spTree>
    <p:extLst>
      <p:ext uri="{BB962C8B-B14F-4D97-AF65-F5344CB8AC3E}">
        <p14:creationId xmlns:p14="http://schemas.microsoft.com/office/powerpoint/2010/main" val="230667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3013570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the guided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a:t>
            </a:r>
            <a:r>
              <a:rPr lang="en-US" baseline="0" dirty="0"/>
              <a:t> takeaways from this section of the module include:</a:t>
            </a:r>
            <a:endParaRPr lang="en-US" dirty="0">
              <a:solidFill>
                <a:srgbClr val="000000"/>
              </a:solidFill>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AWS CloudFormation is an infrastructure as code (IaC) service that enables you to model, create, and manage a collection of AWS resources</a:t>
            </a:r>
          </a:p>
          <a:p>
            <a:pPr marL="171450" indent="-171450">
              <a:buFont typeface="Arial" panose="020B0604020202020204" pitchFamily="34" charset="0"/>
              <a:buChar char="•"/>
            </a:pPr>
            <a:r>
              <a:rPr lang="en-US" dirty="0"/>
              <a:t>AWS CloudFormation IaC is defined in templates that are authored in JSON or YAML</a:t>
            </a:r>
          </a:p>
          <a:p>
            <a:pPr marL="171450" indent="-171450">
              <a:buFont typeface="Arial" panose="020B0604020202020204" pitchFamily="34" charset="0"/>
              <a:buChar char="•"/>
            </a:pPr>
            <a:r>
              <a:rPr lang="en-US" dirty="0"/>
              <a:t>A stack is what you create when you use a template to create AWS resources</a:t>
            </a:r>
          </a:p>
          <a:p>
            <a:pPr marL="171450" indent="-171450">
              <a:buFont typeface="Arial" panose="020B0604020202020204" pitchFamily="34" charset="0"/>
              <a:buChar char="•"/>
            </a:pPr>
            <a:r>
              <a:rPr lang="en-US" dirty="0"/>
              <a:t>Actions that are available on an existing stack include update stack, detect drift, and delete stack</a:t>
            </a:r>
          </a:p>
          <a:p>
            <a:pPr marL="171450" indent="-171450">
              <a:buFont typeface="Arial" panose="020B0604020202020204" pitchFamily="34" charset="0"/>
              <a:buChar char="•"/>
            </a:pPr>
            <a:r>
              <a:rPr lang="en-US" dirty="0"/>
              <a:t>AWS Quick Starts provides AWS CloudFormation templates that are built by solutions architects and that reflect AWS best practices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12924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sz="1100" dirty="0"/>
              <a:t>Recognize when to automate and why</a:t>
            </a:r>
          </a:p>
          <a:p>
            <a:pPr marL="171450" indent="-171450">
              <a:buFont typeface="Arial" panose="020B0604020202020204" pitchFamily="34" charset="0"/>
              <a:buChar char="•"/>
            </a:pPr>
            <a:r>
              <a:rPr lang="en-US" sz="1100" dirty="0"/>
              <a:t>Identify how to model, create, and manage a collection of AWS resources using AWS CloudFormation</a:t>
            </a:r>
          </a:p>
          <a:p>
            <a:pPr marL="171450" indent="-171450">
              <a:buFont typeface="Arial" panose="020B0604020202020204" pitchFamily="34" charset="0"/>
              <a:buChar char="•"/>
            </a:pPr>
            <a:r>
              <a:rPr lang="en-US" sz="1100" dirty="0"/>
              <a:t>Use the Quick Start AWS CloudFormation templates to set up an architecture</a:t>
            </a:r>
          </a:p>
          <a:p>
            <a:pPr marL="171450" indent="-171450">
              <a:buFont typeface="Arial" panose="020B0604020202020204" pitchFamily="34" charset="0"/>
              <a:buChar char="•"/>
            </a:pPr>
            <a:r>
              <a:rPr lang="en-US" sz="1100" dirty="0"/>
              <a:t>Indicate how to use AWS System Manager and AWS OpsWorks for infrastructure and deployment automation</a:t>
            </a:r>
          </a:p>
          <a:p>
            <a:pPr marL="171450" indent="-171450">
              <a:buFont typeface="Arial" panose="020B0604020202020204" pitchFamily="34" charset="0"/>
              <a:buChar char="•"/>
            </a:pPr>
            <a:r>
              <a:rPr lang="en-US" sz="1100" dirty="0"/>
              <a:t>Indicate how to use AWS Elastic Beanstalk to deploy simple applications</a:t>
            </a:r>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Automating deployments.</a:t>
            </a:r>
          </a:p>
        </p:txBody>
      </p:sp>
    </p:spTree>
    <p:extLst>
      <p:ext uri="{BB962C8B-B14F-4D97-AF65-F5344CB8AC3E}">
        <p14:creationId xmlns:p14="http://schemas.microsoft.com/office/powerpoint/2010/main" val="408475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In the previous section, you learned how to create an entire infrastructure automatically by using AWS CloudFormation. This capability is powerful, but there are still some important questions to ask.</a:t>
            </a:r>
          </a:p>
          <a:p>
            <a:endParaRPr lang="en-US" dirty="0">
              <a:latin typeface="Calibri" panose="020F0502020204030204" pitchFamily="34" charset="0"/>
            </a:endParaRPr>
          </a:p>
          <a:p>
            <a:r>
              <a:rPr lang="en-US" dirty="0">
                <a:latin typeface="Calibri" panose="020F0502020204030204" pitchFamily="34" charset="0"/>
              </a:rPr>
              <a:t>How will you update the software on your fleet of EC2 instances? Are you supposed to remotely log in to each instance and run update commands yourself? How will you revert a change if something goes wrong? What if you have hundreds or even thousands of servers that run many different applications? </a:t>
            </a:r>
          </a:p>
          <a:p>
            <a:endParaRPr lang="en-US" dirty="0">
              <a:latin typeface="Calibri" panose="020F0502020204030204" pitchFamily="34" charset="0"/>
            </a:endParaRPr>
          </a:p>
          <a:p>
            <a:r>
              <a:rPr lang="en-US" dirty="0">
                <a:latin typeface="Calibri" panose="020F0502020204030204" pitchFamily="34" charset="0"/>
              </a:rPr>
              <a:t>Traditional tools can help with these scenarios, but a ready to use solution would be more convenient. </a:t>
            </a:r>
          </a:p>
        </p:txBody>
      </p:sp>
    </p:spTree>
    <p:extLst>
      <p:ext uri="{BB962C8B-B14F-4D97-AF65-F5344CB8AC3E}">
        <p14:creationId xmlns:p14="http://schemas.microsoft.com/office/powerpoint/2010/main" val="2934605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94093"/>
          </a:xfrm>
        </p:spPr>
        <p:txBody>
          <a:bodyPr/>
          <a:lstStyle/>
          <a:p>
            <a:pPr defTabSz="457200">
              <a:defRPr/>
            </a:pPr>
            <a:r>
              <a:rPr lang="en-US" dirty="0"/>
              <a:t>Even if you use an IaC tool like AWS CloudFormation to create and maintain your AWS resource deployments, it is helpful to have other tools that you can use. For example, these tools can address the environment’s ongoing needs for configuration management. These needs can occur both after infrastructure resources are provisioned and after the infrastructure is up and running. AWS Systems Manager is a service that addresses this challenge.</a:t>
            </a:r>
          </a:p>
          <a:p>
            <a:pPr defTabSz="457200">
              <a:defRPr/>
            </a:pPr>
            <a:endParaRPr lang="en-US" dirty="0"/>
          </a:p>
          <a:p>
            <a:pPr defTabSz="457200">
              <a:defRPr/>
            </a:pPr>
            <a:r>
              <a:rPr lang="en-US" dirty="0"/>
              <a:t>AWS Systems Manager is a management service that is designed to be highly focused on automation. It enables the configuration and management of systems that run on-premises or in AWS. AWS Systems Manager enables you to identify the instances that you want to manage, and then define the management tasks that you want to perform on those instances. AWS Systems Manager is available at no cost, and it can manage both your Amazon EC2 and on-premises resources.</a:t>
            </a:r>
          </a:p>
          <a:p>
            <a:pPr defTabSz="457200">
              <a:defRPr/>
            </a:pPr>
            <a:endParaRPr lang="en-US" dirty="0"/>
          </a:p>
          <a:p>
            <a:pPr defTabSz="457200">
              <a:defRPr/>
            </a:pPr>
            <a:r>
              <a:rPr lang="en-US" dirty="0"/>
              <a:t>Some tasks you that can accomplish with AWS Systems Manager include: </a:t>
            </a:r>
          </a:p>
          <a:p>
            <a:pPr defTabSz="457200">
              <a:defRPr/>
            </a:pPr>
            <a:endParaRPr lang="en-US" dirty="0"/>
          </a:p>
          <a:p>
            <a:pPr marL="171450" indent="-171450" defTabSz="457200">
              <a:buFont typeface="Arial" panose="020B0604020202020204" pitchFamily="34" charset="0"/>
              <a:buChar char="•"/>
              <a:defRPr/>
            </a:pPr>
            <a:r>
              <a:rPr lang="en-US" dirty="0"/>
              <a:t>Collecting software inventory</a:t>
            </a:r>
          </a:p>
          <a:p>
            <a:pPr marL="171450" indent="-171450" defTabSz="457200">
              <a:buFont typeface="Arial" panose="020B0604020202020204" pitchFamily="34" charset="0"/>
              <a:buChar char="•"/>
              <a:defRPr/>
            </a:pPr>
            <a:r>
              <a:rPr lang="en-US" dirty="0"/>
              <a:t>Applying operating system (OS) patches</a:t>
            </a:r>
          </a:p>
          <a:p>
            <a:pPr marL="171450" indent="-171450" defTabSz="457200">
              <a:buFont typeface="Arial" panose="020B0604020202020204" pitchFamily="34" charset="0"/>
              <a:buChar char="•"/>
              <a:defRPr/>
            </a:pPr>
            <a:r>
              <a:rPr lang="en-US" dirty="0"/>
              <a:t>Creating system images</a:t>
            </a:r>
          </a:p>
          <a:p>
            <a:pPr marL="171450" indent="-171450" defTabSz="457200">
              <a:buFont typeface="Arial" panose="020B0604020202020204" pitchFamily="34" charset="0"/>
              <a:buChar char="•"/>
              <a:defRPr/>
            </a:pPr>
            <a:r>
              <a:rPr lang="en-US" dirty="0"/>
              <a:t>Configuring Microsoft Windows and Linux operating systems</a:t>
            </a:r>
          </a:p>
          <a:p>
            <a:endParaRPr lang="en-US" dirty="0"/>
          </a:p>
          <a:p>
            <a:r>
              <a:rPr lang="en-US" dirty="0"/>
              <a:t>These capabilities help you define and track system configurations, prevent drift, and maintain the software compliance of your Amazon EC2 and on-premises configurations. </a:t>
            </a:r>
          </a:p>
          <a:p>
            <a:endParaRPr lang="en-US" dirty="0"/>
          </a:p>
          <a:p>
            <a:endParaRPr lang="en-US" dirty="0"/>
          </a:p>
        </p:txBody>
      </p:sp>
    </p:spTree>
    <p:extLst>
      <p:ext uri="{BB962C8B-B14F-4D97-AF65-F5344CB8AC3E}">
        <p14:creationId xmlns:p14="http://schemas.microsoft.com/office/powerpoint/2010/main" val="2135938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This example shows how Systems Manager can be used to update, manage, and configure a fleet of EC2 instances. </a:t>
            </a:r>
          </a:p>
          <a:p>
            <a:endParaRPr lang="en-US" dirty="0"/>
          </a:p>
          <a:p>
            <a:r>
              <a:rPr lang="en-US" b="0" i="0" dirty="0"/>
              <a:t>You can install an </a:t>
            </a:r>
            <a:r>
              <a:rPr lang="en-US" b="0" i="1" dirty="0"/>
              <a:t>AWS Systems Manager Agent (SSM Agent) </a:t>
            </a:r>
            <a:r>
              <a:rPr lang="en-US" dirty="0"/>
              <a:t>on an EC2 instance, or even on an on-premises server, or a virtual machine (VM). Once the SSM Agent is installed, it will be possible for Systems Manager to update, manage, and configure the server on which it is installed. The agent processes requests from Systems Manager and then runs them in accordance with the specification provided in the request. The agent then sends status and </a:t>
            </a:r>
            <a:r>
              <a:rPr lang="en-US"/>
              <a:t>relevant information </a:t>
            </a:r>
            <a:r>
              <a:rPr lang="en-US" dirty="0"/>
              <a:t>back to Systems 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SSM Agent is preinstalled, by default, on most Microsoft Windows Server AMIs, all Amazon Linux and Amazon Linux 2 AMIs, and some Ubuntu AMIs. However, you must manually install the agent on EC2 instances that were created from other Linux AMIs. For full details, see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Working with SSM Agent</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t>AWS documentation. </a:t>
            </a:r>
          </a:p>
          <a:p>
            <a:endParaRPr lang="en-US" dirty="0"/>
          </a:p>
          <a:p>
            <a:r>
              <a:rPr lang="en-US" dirty="0"/>
              <a:t>AWS Systems Manager provides various tools:</a:t>
            </a:r>
          </a:p>
          <a:p>
            <a:endParaRPr lang="en-US" dirty="0"/>
          </a:p>
          <a:p>
            <a:pPr marL="171450" indent="-171450">
              <a:buFont typeface="Arial" panose="020B0604020202020204" pitchFamily="34" charset="0"/>
              <a:buChar char="•"/>
            </a:pPr>
            <a:r>
              <a:rPr lang="en-US" b="1" dirty="0"/>
              <a:t>Run Command </a:t>
            </a:r>
            <a:r>
              <a:rPr lang="en-US" dirty="0"/>
              <a:t>enables you to remotely and securely manage the configuration of your managed instances. Commands can run without Secure Shell (SSH) or Remote Desktop Protocol (RDP) access, so you can use them to reduce the need for a bastion host. Run Bash, PowerShell, Salt, or Ansible scripts.</a:t>
            </a:r>
          </a:p>
          <a:p>
            <a:pPr marL="171450" indent="-171450">
              <a:buFont typeface="Arial" panose="020B0604020202020204" pitchFamily="34" charset="0"/>
              <a:buChar char="•"/>
            </a:pPr>
            <a:r>
              <a:rPr lang="en-US" b="1" dirty="0"/>
              <a:t>Maintenance Windows</a:t>
            </a:r>
            <a:r>
              <a:rPr lang="en-US" dirty="0"/>
              <a:t> enable you to define a schedule for performing potentially disruptive actions on your instances. Examples include patching an operating system, updating drivers, or installing software or patches. </a:t>
            </a:r>
          </a:p>
          <a:p>
            <a:pPr marL="171450" indent="-171450">
              <a:buFont typeface="Arial" panose="020B0604020202020204" pitchFamily="34" charset="0"/>
              <a:buChar char="•"/>
            </a:pPr>
            <a:r>
              <a:rPr lang="en-US" b="1" dirty="0"/>
              <a:t>Parameter Store </a:t>
            </a:r>
            <a:r>
              <a:rPr lang="en-US" dirty="0"/>
              <a:t>provides secure storage for configuration data and secrets management. For example, you can store passwords, database strings, and license codes as parameter values.</a:t>
            </a:r>
          </a:p>
          <a:p>
            <a:pPr marL="171450" indent="-171450">
              <a:buFont typeface="Arial" panose="020B0604020202020204" pitchFamily="34" charset="0"/>
              <a:buChar char="•"/>
            </a:pPr>
            <a:r>
              <a:rPr lang="en-US" b="1" dirty="0"/>
              <a:t>Patch Manager </a:t>
            </a:r>
            <a:r>
              <a:rPr lang="en-US" dirty="0"/>
              <a:t>automates the process of patching managed instances with both security-related updates and other types of updates. </a:t>
            </a:r>
          </a:p>
          <a:p>
            <a:pPr marL="171450" indent="-171450">
              <a:buFont typeface="Arial" panose="020B0604020202020204" pitchFamily="34" charset="0"/>
              <a:buChar char="•"/>
            </a:pPr>
            <a:r>
              <a:rPr lang="en-US" b="1" dirty="0"/>
              <a:t>State Manager </a:t>
            </a:r>
            <a:r>
              <a:rPr lang="en-US" b="0" i="0" kern="1200" dirty="0">
                <a:solidFill>
                  <a:schemeClr val="tx1"/>
                </a:solidFill>
                <a:effectLst/>
                <a:latin typeface="+mn-lt"/>
                <a:ea typeface="+mn-ea"/>
                <a:cs typeface="+mn-cs"/>
              </a:rPr>
              <a:t>automates the process of keeping your Amazon EC2 and hybrid infrastructure in a state that you define. </a:t>
            </a:r>
          </a:p>
          <a:p>
            <a:pPr marL="171450" indent="-171450">
              <a:buFont typeface="Arial" panose="020B0604020202020204" pitchFamily="34" charset="0"/>
              <a:buChar char="•"/>
            </a:pPr>
            <a:r>
              <a:rPr lang="en-US" b="1" i="0" kern="1200" dirty="0">
                <a:solidFill>
                  <a:schemeClr val="tx1"/>
                </a:solidFill>
                <a:effectLst/>
                <a:latin typeface="+mn-lt"/>
                <a:ea typeface="+mn-ea"/>
                <a:cs typeface="+mn-cs"/>
              </a:rPr>
              <a:t>Automation</a:t>
            </a:r>
            <a:r>
              <a:rPr lang="en-US" b="0" i="0" kern="1200" dirty="0">
                <a:solidFill>
                  <a:schemeClr val="tx1"/>
                </a:solidFill>
                <a:effectLst/>
                <a:latin typeface="+mn-lt"/>
                <a:ea typeface="+mn-ea"/>
                <a:cs typeface="+mn-cs"/>
              </a:rPr>
              <a:t> enables you to built automation workflows to configure and manage instances and AWS resources. </a:t>
            </a:r>
          </a:p>
          <a:p>
            <a:pPr marL="171450" indent="-171450">
              <a:buFont typeface="Arial" panose="020B0604020202020204" pitchFamily="34" charset="0"/>
              <a:buChar char="•"/>
            </a:pPr>
            <a:r>
              <a:rPr lang="en-US" b="1" i="0" kern="1200" dirty="0">
                <a:solidFill>
                  <a:schemeClr val="tx1"/>
                </a:solidFill>
                <a:effectLst/>
                <a:latin typeface="+mn-lt"/>
                <a:ea typeface="+mn-ea"/>
                <a:cs typeface="+mn-cs"/>
              </a:rPr>
              <a:t>Session Manager </a:t>
            </a:r>
            <a:r>
              <a:rPr lang="en-US" b="0" i="0" kern="1200" dirty="0">
                <a:solidFill>
                  <a:schemeClr val="tx1"/>
                </a:solidFill>
                <a:effectLst/>
                <a:latin typeface="+mn-lt"/>
                <a:ea typeface="+mn-ea"/>
                <a:cs typeface="+mn-cs"/>
              </a:rPr>
              <a:t>enables you to manage your EC2 instances through an interactive, browser-based shell. </a:t>
            </a:r>
          </a:p>
          <a:p>
            <a:pPr marL="171450" indent="-171450">
              <a:buFont typeface="Arial" panose="020B0604020202020204" pitchFamily="34" charset="0"/>
              <a:buChar char="•"/>
            </a:pPr>
            <a:r>
              <a:rPr lang="en-US" b="1" i="0" kern="1200" dirty="0">
                <a:solidFill>
                  <a:schemeClr val="tx1"/>
                </a:solidFill>
                <a:effectLst/>
                <a:latin typeface="+mn-lt"/>
                <a:ea typeface="+mn-ea"/>
                <a:cs typeface="+mn-cs"/>
              </a:rPr>
              <a:t>Inventory</a:t>
            </a:r>
            <a:r>
              <a:rPr lang="en-US" dirty="0"/>
              <a:t> provides visibility into your Amazon EC2 and on-premises computing environments. You can use Inventory to collect metadata from your managed instances.</a:t>
            </a:r>
            <a:endParaRPr lang="en-US"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b="1" i="0" kern="1200" dirty="0">
                <a:solidFill>
                  <a:schemeClr val="tx1"/>
                </a:solidFill>
                <a:effectLst/>
                <a:latin typeface="+mn-lt"/>
                <a:ea typeface="+mn-ea"/>
                <a:cs typeface="+mn-cs"/>
              </a:rPr>
              <a:t>Documents</a:t>
            </a:r>
            <a:r>
              <a:rPr lang="en-US" dirty="0"/>
              <a:t> define the actions that Systems Manager performs on your managed instances. You can use more than a dozen pre-configured documents by specifying parameters at runtime. You can also define your own documents in JSON or YAML, and specify steps and parameters.</a:t>
            </a:r>
            <a:endParaRPr lang="en-US" b="1" dirty="0"/>
          </a:p>
        </p:txBody>
      </p:sp>
    </p:spTree>
    <p:extLst>
      <p:ext uri="{BB962C8B-B14F-4D97-AF65-F5344CB8AC3E}">
        <p14:creationId xmlns:p14="http://schemas.microsoft.com/office/powerpoint/2010/main" val="1219388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learned about the features of both AWS CloudFormation and AWS Systems Manager, consider how the two services complement each other. </a:t>
            </a:r>
          </a:p>
          <a:p>
            <a:endParaRPr lang="en-US" dirty="0"/>
          </a:p>
          <a:p>
            <a:r>
              <a:rPr lang="en-US" sz="1100" b="0" i="0" kern="1200" dirty="0">
                <a:solidFill>
                  <a:schemeClr val="tx1"/>
                </a:solidFill>
                <a:effectLst/>
                <a:ea typeface="+mn-ea"/>
                <a:cs typeface="+mn-cs"/>
              </a:rPr>
              <a:t>Systems Manager works well for automating </a:t>
            </a:r>
            <a:r>
              <a:rPr lang="en-US" sz="1100" b="0" i="1" kern="1200" dirty="0">
                <a:solidFill>
                  <a:schemeClr val="tx1"/>
                </a:solidFill>
                <a:effectLst/>
                <a:ea typeface="+mn-ea"/>
                <a:cs typeface="+mn-cs"/>
              </a:rPr>
              <a:t>within</a:t>
            </a:r>
            <a:r>
              <a:rPr lang="en-US" sz="1100" b="0" kern="1200" dirty="0">
                <a:solidFill>
                  <a:schemeClr val="tx1"/>
                </a:solidFill>
                <a:effectLst/>
                <a:ea typeface="+mn-ea"/>
                <a:cs typeface="+mn-cs"/>
              </a:rPr>
              <a:t> a guest </a:t>
            </a:r>
            <a:r>
              <a:rPr lang="en-US" sz="1100" b="0" i="0" kern="1200" dirty="0">
                <a:solidFill>
                  <a:schemeClr val="tx1"/>
                </a:solidFill>
                <a:effectLst/>
                <a:ea typeface="+mn-ea"/>
                <a:cs typeface="+mn-cs"/>
              </a:rPr>
              <a:t>OS. In contrast, AWS CloudFormation works well for defining AWS Cloud resources. </a:t>
            </a:r>
          </a:p>
          <a:p>
            <a:endParaRPr lang="en-US" dirty="0"/>
          </a:p>
          <a:p>
            <a:r>
              <a:rPr lang="en-US" dirty="0"/>
              <a:t>You</a:t>
            </a:r>
            <a:r>
              <a:rPr lang="en-US" sz="1100" b="0" i="0" kern="1200" dirty="0">
                <a:solidFill>
                  <a:schemeClr val="tx1"/>
                </a:solidFill>
                <a:effectLst/>
                <a:ea typeface="+mn-ea"/>
                <a:cs typeface="+mn-cs"/>
              </a:rPr>
              <a:t> can use AWS CloudFormation at the AWS Cloud layer to define AWS resources. As the diagram demonstrates, you can then use AWS Systems Manager to configure the OS of the instances that were created by the AWS CloudFormation stack. </a:t>
            </a:r>
          </a:p>
          <a:p>
            <a:endParaRPr lang="en-US" dirty="0"/>
          </a:p>
          <a:p>
            <a:r>
              <a:rPr lang="en-US" sz="1100" b="0" i="0" kern="1200" dirty="0">
                <a:solidFill>
                  <a:schemeClr val="tx1"/>
                </a:solidFill>
                <a:effectLst/>
                <a:ea typeface="+mn-ea"/>
                <a:cs typeface="+mn-cs"/>
              </a:rPr>
              <a:t>By maintaining the cloud resources with AWS CloudFormation, you keep the ability to deploy a stack and then delete a stack from a single template. In contrast, Systems Manager gives you a way to perform ongoing tasks, such as updating the EC2 instance guest OS with patch updates and centrally aggregating logs to Amazon CloudWatch.</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For more information about an example solution that uses these two services together, see the </a:t>
            </a:r>
            <a:r>
              <a:rPr lang="en-US" sz="1100" dirty="0">
                <a:ea typeface="Amazon Ember Light" panose="020B0403020204020204" pitchFamily="34" charset="0"/>
                <a:cs typeface="Amazon Ember Light" panose="020B0403020204020204" pitchFamily="34" charset="0"/>
                <a:hlinkClick r:id="rId3"/>
              </a:rPr>
              <a:t>Using AWS Systems Manager Automation and AWS CloudFormation together</a:t>
            </a:r>
            <a:r>
              <a:rPr lang="en-US" sz="1100" dirty="0">
                <a:ea typeface="Amazon Ember Light" panose="020B0403020204020204" pitchFamily="34" charset="0"/>
                <a:cs typeface="Amazon Ember Light" panose="020B0403020204020204" pitchFamily="34" charset="0"/>
              </a:rPr>
              <a:t> blog post.</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p:txBody>
      </p:sp>
    </p:spTree>
    <p:extLst>
      <p:ext uri="{BB962C8B-B14F-4D97-AF65-F5344CB8AC3E}">
        <p14:creationId xmlns:p14="http://schemas.microsoft.com/office/powerpoint/2010/main" val="168316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39211"/>
          </a:xfrm>
        </p:spPr>
        <p:txBody>
          <a:bodyPr/>
          <a:lstStyle/>
          <a:p>
            <a:r>
              <a:rPr lang="en-US" b="0" i="1" kern="1200" dirty="0">
                <a:solidFill>
                  <a:schemeClr val="tx1"/>
                </a:solidFill>
                <a:effectLst/>
                <a:ea typeface="+mn-ea"/>
                <a:cs typeface="+mn-cs"/>
              </a:rPr>
              <a:t>AWS OpsWorks </a:t>
            </a:r>
            <a:r>
              <a:rPr lang="en-US" i="0" kern="1200" dirty="0">
                <a:solidFill>
                  <a:schemeClr val="tx1"/>
                </a:solidFill>
                <a:effectLst/>
                <a:ea typeface="+mn-ea"/>
                <a:cs typeface="+mn-cs"/>
              </a:rPr>
              <a:t>is a service for configuration management. You can use OpsWorks to automate how EC2 instances are configured, deployed, and managed.</a:t>
            </a:r>
          </a:p>
          <a:p>
            <a:endParaRPr lang="en-US" b="1" dirty="0"/>
          </a:p>
          <a:p>
            <a:r>
              <a:rPr lang="en-US" i="0" kern="1200" dirty="0">
                <a:solidFill>
                  <a:schemeClr val="tx1"/>
                </a:solidFill>
                <a:effectLst/>
                <a:ea typeface="+mn-ea"/>
                <a:cs typeface="+mn-cs"/>
              </a:rPr>
              <a:t>AWS OpsWorks comes in three different versions:</a:t>
            </a:r>
          </a:p>
          <a:p>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kern="1200" dirty="0">
                <a:solidFill>
                  <a:schemeClr val="tx1"/>
                </a:solidFill>
                <a:effectLst/>
                <a:ea typeface="+mn-ea"/>
                <a:cs typeface="+mn-cs"/>
              </a:rPr>
              <a:t>AWS OpsWorks for Chef Automate </a:t>
            </a:r>
            <a:r>
              <a:rPr lang="en-US" b="0" i="0" kern="1200" dirty="0">
                <a:solidFill>
                  <a:schemeClr val="tx1"/>
                </a:solidFill>
                <a:effectLst/>
                <a:ea typeface="+mn-ea"/>
                <a:cs typeface="+mn-cs"/>
              </a:rPr>
              <a:t>provides a fully managed Chef Automate server that provides workflow automation for continuous deployment, and automated testing for compliance and security. The Chef Automate platform handles operational tasks, such as software and operating system configurations, continuous compliance, package installations, database setups, and more. You can use Chef Automate to create and manage dynamic infrastructure that runs on the AWS Cloud. A Chef Automate server manages the configuration of nodes in your environment by telling the chef-client which Chef recipes to run on the nodes. It also stores information about nodes, and serves as a central repository for your Chef cookbooks.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kern="1200" dirty="0">
                <a:solidFill>
                  <a:schemeClr val="tx1"/>
                </a:solidFill>
                <a:effectLst/>
                <a:ea typeface="+mn-ea"/>
                <a:cs typeface="+mn-cs"/>
              </a:rPr>
              <a:t>AWS OpsWorks for Puppet Enterprise </a:t>
            </a:r>
            <a:r>
              <a:rPr lang="en-US" b="0" i="0" kern="1200" dirty="0">
                <a:solidFill>
                  <a:schemeClr val="tx1"/>
                </a:solidFill>
                <a:effectLst/>
                <a:ea typeface="+mn-ea"/>
                <a:cs typeface="+mn-cs"/>
              </a:rPr>
              <a:t>provides a managed Puppet Enterprise server and a suite of automation tools that provide workflow automation for orchestration, automated provisioning, and visualization for traceability. With Puppet Enterprise, you can define configurations for your servers in a format that you can maintain and version like your application source code. The primary Puppet servers are designed to consistently configure and maintain your other Puppet servers (or nodes). You can also configure your nodes dynamically based on the state of other nodes. </a:t>
            </a:r>
          </a:p>
          <a:p>
            <a:pPr marL="171450" indent="-171450">
              <a:buFont typeface="Arial" panose="020B0604020202020204" pitchFamily="34" charset="0"/>
              <a:buChar char="•"/>
            </a:pPr>
            <a:endParaRPr lang="en-US" b="0" i="0" kern="1200" dirty="0">
              <a:solidFill>
                <a:schemeClr val="tx1"/>
              </a:solidFill>
              <a:effectLst/>
              <a:ea typeface="+mn-ea"/>
              <a:cs typeface="+mn-cs"/>
            </a:endParaRPr>
          </a:p>
          <a:p>
            <a:pPr marL="171450" lvl="0" indent="-171450">
              <a:buFont typeface="Arial" panose="020B0604020202020204" pitchFamily="34" charset="0"/>
              <a:buChar char="•"/>
              <a:defRPr/>
            </a:pPr>
            <a:r>
              <a:rPr lang="en-US" b="1" dirty="0"/>
              <a:t>AWS OpsWorks Stacks </a:t>
            </a:r>
            <a:r>
              <a:rPr lang="en-US" dirty="0"/>
              <a:t>is a configuration management service that helps you configure and operate applications of all kinds and sizes by using Chef. You can define the application’s architecture and the specification of each component—including package installation, software configuration, and resources (such as storage). </a:t>
            </a:r>
          </a:p>
        </p:txBody>
      </p:sp>
    </p:spTree>
    <p:extLst>
      <p:ext uri="{BB962C8B-B14F-4D97-AF65-F5344CB8AC3E}">
        <p14:creationId xmlns:p14="http://schemas.microsoft.com/office/powerpoint/2010/main" val="3699571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0598"/>
          </a:xfrm>
        </p:spPr>
        <p:txBody>
          <a:bodyPr/>
          <a:lstStyle/>
          <a:p>
            <a:pPr lvl="0">
              <a:defRPr/>
            </a:pPr>
            <a:r>
              <a:rPr lang="en-US" dirty="0">
                <a:latin typeface="Calibri" panose="020F0502020204030204" pitchFamily="34" charset="0"/>
              </a:rPr>
              <a:t>This example demonstrates</a:t>
            </a:r>
            <a:r>
              <a:rPr lang="en-US" dirty="0"/>
              <a:t> how a basic application might be managed with AWS OpsWorks Stacks.</a:t>
            </a:r>
            <a:r>
              <a:rPr lang="en-US" dirty="0">
                <a:latin typeface="Calibri" panose="020F0502020204030204" pitchFamily="34" charset="0"/>
              </a:rPr>
              <a:t> The fundamental unit of creation in an OpsWorks Stacks application is the </a:t>
            </a:r>
            <a:r>
              <a:rPr lang="en-US" b="0" i="1" dirty="0">
                <a:latin typeface="Calibri" panose="020F0502020204030204" pitchFamily="34" charset="0"/>
              </a:rPr>
              <a:t>stack</a:t>
            </a:r>
            <a:r>
              <a:rPr lang="en-US" dirty="0">
                <a:latin typeface="Calibri" panose="020F0502020204030204" pitchFamily="34" charset="0"/>
              </a:rPr>
              <a:t>. </a:t>
            </a:r>
          </a:p>
          <a:p>
            <a:pPr lvl="0">
              <a:defRPr/>
            </a:pPr>
            <a:endParaRPr lang="en-US" dirty="0">
              <a:latin typeface="Calibri" panose="020F0502020204030204" pitchFamily="34" charset="0"/>
            </a:endParaRPr>
          </a:p>
          <a:p>
            <a:pPr lvl="0">
              <a:defRPr/>
            </a:pPr>
            <a:r>
              <a:rPr lang="en-US" dirty="0">
                <a:latin typeface="Calibri" panose="020F0502020204030204" pitchFamily="34" charset="0"/>
              </a:rPr>
              <a:t>After a stack is created, you can add multiple </a:t>
            </a:r>
            <a:r>
              <a:rPr lang="en-US" b="0" i="1" dirty="0">
                <a:latin typeface="Calibri" panose="020F0502020204030204" pitchFamily="34" charset="0"/>
              </a:rPr>
              <a:t>layers</a:t>
            </a:r>
            <a:r>
              <a:rPr lang="en-US" dirty="0">
                <a:latin typeface="Calibri" panose="020F0502020204030204" pitchFamily="34" charset="0"/>
              </a:rPr>
              <a:t> to that stack. You can thus build out your application as a set of interacting layers of related functionality. </a:t>
            </a:r>
          </a:p>
          <a:p>
            <a:pPr lvl="0">
              <a:defRPr/>
            </a:pPr>
            <a:endParaRPr lang="en-US" sz="1100" b="0" i="0" kern="1200" dirty="0">
              <a:solidFill>
                <a:schemeClr val="tx1"/>
              </a:solidFill>
              <a:effectLst/>
              <a:latin typeface="Calibri" panose="020F0502020204030204" pitchFamily="34" charset="0"/>
              <a:ea typeface="+mn-ea"/>
              <a:cs typeface="+mn-cs"/>
            </a:endParaRPr>
          </a:p>
          <a:p>
            <a:pPr lvl="0">
              <a:defRPr/>
            </a:pPr>
            <a:r>
              <a:rPr lang="en-US" sz="1100" b="0" i="0" kern="1200" dirty="0">
                <a:solidFill>
                  <a:schemeClr val="tx1"/>
                </a:solidFill>
                <a:effectLst/>
                <a:latin typeface="+mn-lt"/>
                <a:ea typeface="+mn-ea"/>
                <a:cs typeface="+mn-cs"/>
              </a:rPr>
              <a:t>In this case, a group of application servers runs in an </a:t>
            </a:r>
            <a:r>
              <a:rPr lang="en-US" sz="1100" b="0" i="1" kern="1200" dirty="0">
                <a:solidFill>
                  <a:schemeClr val="tx1"/>
                </a:solidFill>
                <a:effectLst/>
                <a:latin typeface="+mn-lt"/>
                <a:ea typeface="+mn-ea"/>
                <a:cs typeface="+mn-cs"/>
              </a:rPr>
              <a:t>application server layer</a:t>
            </a:r>
            <a:r>
              <a:rPr lang="en-US" sz="1100" b="0" i="0" kern="1200" dirty="0">
                <a:solidFill>
                  <a:schemeClr val="tx1"/>
                </a:solidFill>
                <a:effectLst/>
                <a:latin typeface="+mn-lt"/>
                <a:ea typeface="+mn-ea"/>
                <a:cs typeface="+mn-cs"/>
              </a:rPr>
              <a:t>. The applications run behind an Elastic Load Balancing load balancer that is defined in a </a:t>
            </a:r>
            <a:r>
              <a:rPr lang="en-US" sz="1100" b="0" i="1" kern="1200" dirty="0">
                <a:solidFill>
                  <a:schemeClr val="tx1"/>
                </a:solidFill>
                <a:effectLst/>
                <a:latin typeface="+mn-lt"/>
                <a:ea typeface="+mn-ea"/>
                <a:cs typeface="+mn-cs"/>
              </a:rPr>
              <a:t>load balancing layer</a:t>
            </a:r>
            <a:r>
              <a:rPr lang="en-US" sz="1100" b="0" i="0" kern="1200" dirty="0">
                <a:solidFill>
                  <a:schemeClr val="tx1"/>
                </a:solidFill>
                <a:effectLst/>
                <a:latin typeface="+mn-lt"/>
                <a:ea typeface="+mn-ea"/>
                <a:cs typeface="+mn-cs"/>
              </a:rPr>
              <a:t>. This example also includes a backend Amazon Relational Database Service (Amazon RDS) database server, which is defined in an </a:t>
            </a:r>
            <a:r>
              <a:rPr lang="en-US" sz="1100" b="0" i="1" kern="1200" dirty="0">
                <a:solidFill>
                  <a:schemeClr val="tx1"/>
                </a:solidFill>
                <a:effectLst/>
                <a:latin typeface="+mn-lt"/>
                <a:ea typeface="+mn-ea"/>
                <a:cs typeface="+mn-cs"/>
              </a:rPr>
              <a:t>RDS layer</a:t>
            </a:r>
            <a:r>
              <a:rPr lang="en-US" sz="11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Layers depend on </a:t>
            </a:r>
            <a:r>
              <a:rPr lang="en-US" sz="1100" b="0" i="0" u="none" strike="noStrike" kern="1200" dirty="0">
                <a:solidFill>
                  <a:schemeClr val="tx1"/>
                </a:solidFill>
                <a:effectLst/>
                <a:latin typeface="+mn-lt"/>
                <a:ea typeface="+mn-ea"/>
                <a:cs typeface="+mn-cs"/>
                <a:hlinkClick r:id="rId3"/>
              </a:rPr>
              <a:t>Chef recipes</a:t>
            </a:r>
            <a:r>
              <a:rPr lang="en-US" sz="1100" b="0" i="0" kern="1200" dirty="0">
                <a:solidFill>
                  <a:schemeClr val="tx1"/>
                </a:solidFill>
                <a:effectLst/>
                <a:latin typeface="+mn-lt"/>
                <a:ea typeface="+mn-ea"/>
                <a:cs typeface="+mn-cs"/>
              </a:rPr>
              <a:t> to handle tasks like installing packages on instances, deploying applications, running scripts, and so on. OpsWorks Stacks uses Chef cookbooks to handle tasks like installing and configuring packages and deploying applications. Your custom cookbooks must be stored in an online repository—an archive (such as a .zip file), or a source control manager (such as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One key OpsWorks Stacks feature is a set of </a:t>
            </a:r>
            <a:r>
              <a:rPr lang="en-US" sz="1100" b="0" i="1" kern="1200" dirty="0">
                <a:solidFill>
                  <a:schemeClr val="tx1"/>
                </a:solidFill>
                <a:effectLst/>
                <a:latin typeface="+mn-lt"/>
                <a:ea typeface="+mn-ea"/>
                <a:cs typeface="+mn-cs"/>
              </a:rPr>
              <a:t>lifecycle events</a:t>
            </a:r>
            <a:r>
              <a:rPr lang="en-US" sz="1100" b="0" i="0" kern="1200" dirty="0">
                <a:solidFill>
                  <a:schemeClr val="tx1"/>
                </a:solidFill>
                <a:effectLst/>
                <a:latin typeface="+mn-lt"/>
                <a:ea typeface="+mn-ea"/>
                <a:cs typeface="+mn-cs"/>
              </a:rPr>
              <a:t>—including Setup, Configure, Deploy, Undeploy, and Shutdown—which automatically run a specified set of recipes at the appropriate time on each instance.</a:t>
            </a: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Each layer can have a set of recipes that are assigned to each lifecycle event. These recipes handle various tasks for that event and layer. </a:t>
            </a:r>
            <a:endParaRPr lang="en-US" dirty="0"/>
          </a:p>
        </p:txBody>
      </p:sp>
    </p:spTree>
    <p:extLst>
      <p:ext uri="{BB962C8B-B14F-4D97-AF65-F5344CB8AC3E}">
        <p14:creationId xmlns:p14="http://schemas.microsoft.com/office/powerpoint/2010/main" val="3286499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latin typeface="Calibri" panose="020F0502020204030204" pitchFamily="34" charset="0"/>
              </a:rPr>
              <a:t>Because OpsWorks Stacks can be created via AWS CloudFormation, the use of the two technologies is complementary. </a:t>
            </a:r>
          </a:p>
          <a:p>
            <a:endParaRPr lang="en-US" dirty="0">
              <a:latin typeface="Calibri" panose="020F0502020204030204" pitchFamily="34" charset="0"/>
            </a:endParaRPr>
          </a:p>
          <a:p>
            <a:r>
              <a:rPr lang="en-US" dirty="0">
                <a:latin typeface="Calibri" panose="020F0502020204030204" pitchFamily="34" charset="0"/>
              </a:rPr>
              <a:t>For example, you could use one AWS CloudFormation template to create the AWS resources infrastructure for your environment, including a VPC. You could then use another AWS CloudFormation template to create the OpsWorks stack that will be deployed in that VPC. After both AWS CloudFormation stacks are created in your account, you can use the OpsWorks stack to manage the application.</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380845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AWS Elastic Beanstalk.</a:t>
            </a:r>
          </a:p>
        </p:txBody>
      </p:sp>
    </p:spTree>
    <p:extLst>
      <p:ext uri="{BB962C8B-B14F-4D97-AF65-F5344CB8AC3E}">
        <p14:creationId xmlns:p14="http://schemas.microsoft.com/office/powerpoint/2010/main" val="322568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Now, consider some general challenges that you might face as you approach managing your cloud infrastructure. </a:t>
            </a:r>
          </a:p>
          <a:p>
            <a:endParaRPr lang="en-US" dirty="0">
              <a:latin typeface="Calibri" panose="020F0502020204030204" pitchFamily="34" charset="0"/>
            </a:endParaRPr>
          </a:p>
          <a:p>
            <a:r>
              <a:rPr lang="en-US" dirty="0">
                <a:latin typeface="Calibri" panose="020F0502020204030204" pitchFamily="34" charset="0"/>
              </a:rPr>
              <a:t>First, consider that deploying an application can be </a:t>
            </a:r>
            <a:r>
              <a:rPr lang="en-US" i="1" dirty="0">
                <a:latin typeface="Calibri" panose="020F0502020204030204" pitchFamily="34" charset="0"/>
              </a:rPr>
              <a:t>difficult</a:t>
            </a:r>
            <a:r>
              <a:rPr lang="en-US" dirty="0">
                <a:latin typeface="Calibri" panose="020F0502020204030204" pitchFamily="34" charset="0"/>
              </a:rPr>
              <a:t>. How will you ensure that it is highly available and that it can support user requests even during peak usage? How can you make sure that the application is resilient, and that regular backups are taken for disaster recovery (DR) purposes? It can be </a:t>
            </a:r>
            <a:r>
              <a:rPr lang="en-US" i="1" dirty="0">
                <a:latin typeface="Calibri" panose="020F0502020204030204" pitchFamily="34" charset="0"/>
              </a:rPr>
              <a:t>time-consuming </a:t>
            </a:r>
            <a:r>
              <a:rPr lang="en-US" dirty="0">
                <a:latin typeface="Calibri" panose="020F0502020204030204" pitchFamily="34" charset="0"/>
              </a:rPr>
              <a:t>to manage and configure servers. Meanwhile, you would like to maintain </a:t>
            </a:r>
            <a:r>
              <a:rPr lang="en-US" i="1" dirty="0">
                <a:latin typeface="Calibri" panose="020F0502020204030204" pitchFamily="34" charset="0"/>
              </a:rPr>
              <a:t>consistency</a:t>
            </a:r>
            <a:r>
              <a:rPr lang="en-US" dirty="0">
                <a:latin typeface="Calibri" panose="020F0502020204030204" pitchFamily="34" charset="0"/>
              </a:rPr>
              <a:t> across projects and applications, but this consistency can be difficult to achieve.</a:t>
            </a:r>
          </a:p>
        </p:txBody>
      </p:sp>
    </p:spTree>
    <p:extLst>
      <p:ext uri="{BB962C8B-B14F-4D97-AF65-F5344CB8AC3E}">
        <p14:creationId xmlns:p14="http://schemas.microsoft.com/office/powerpoint/2010/main" val="1506774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890654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is another AWS compute service option. It is a platform as a service (PaaS) offering that facilitates the quick deployment, scaling, and manage</a:t>
            </a:r>
            <a:r>
              <a:rPr lang="en-US" sz="1100" baseline="0" dirty="0"/>
              <a:t>ment</a:t>
            </a:r>
            <a:r>
              <a:rPr lang="en-US" sz="1100" dirty="0"/>
              <a:t> of your web applications and services. It addresses many of the challenges that you just learned about. </a:t>
            </a:r>
          </a:p>
          <a:p>
            <a:endParaRPr lang="en-US" sz="1100" dirty="0"/>
          </a:p>
          <a:p>
            <a:r>
              <a:rPr lang="en-US" sz="1100" dirty="0"/>
              <a:t>With Elastic Beanstalk, you remain in control of your code</a:t>
            </a:r>
            <a:r>
              <a:rPr lang="en-US" dirty="0"/>
              <a:t>, while AWS </a:t>
            </a:r>
            <a:r>
              <a:rPr lang="en-US" dirty="0">
                <a:latin typeface="Calibri" panose="020F0502020204030204" pitchFamily="34" charset="0"/>
              </a:rPr>
              <a:t>maintains the underlying infrastructure. </a:t>
            </a:r>
            <a:r>
              <a:rPr lang="en-US" sz="1100" dirty="0"/>
              <a:t>The required AWS resources are created and deployed by using a simple wizard in the AWS Management Console</a:t>
            </a:r>
            <a:r>
              <a:rPr lang="en-US" dirty="0"/>
              <a:t>. The wizard asks you to choose the instance type and size, the database type and size, and what automatic scaling settings you would like to use. It provides you access to the server log files, and enable Secure HTTP (HTTPS) on the load balancer. </a:t>
            </a:r>
          </a:p>
          <a:p>
            <a:endParaRPr lang="en-US" sz="1100" dirty="0"/>
          </a:p>
          <a:p>
            <a:r>
              <a:rPr lang="en-US" sz="1100" dirty="0"/>
              <a:t>You upload your code and Elastic Beanstalk automatically handles the deployment—including capacity provisioning, load balancing, automatic scaling, and monitoring application health. At the same time, you retain full control over the AWS resources that power your application, and you can access the underlying resources at any time.</a:t>
            </a:r>
            <a:br>
              <a:rPr lang="en-US" sz="1100" dirty="0"/>
            </a:br>
            <a:endParaRPr lang="en-US" sz="1100" dirty="0"/>
          </a:p>
          <a:p>
            <a:r>
              <a:rPr lang="en-US" sz="1100" dirty="0"/>
              <a:t>There is no additional charge for AWS Elastic Beanstalk. You pay for the AWS resources that you create to store and run your application, such EC2 instances or S3 buckets. You only pay for what you use, when you use it. </a:t>
            </a:r>
          </a:p>
          <a:p>
            <a:endParaRPr lang="en-US" sz="1100" dirty="0"/>
          </a:p>
        </p:txBody>
      </p:sp>
    </p:spTree>
    <p:extLst>
      <p:ext uri="{BB962C8B-B14F-4D97-AF65-F5344CB8AC3E}">
        <p14:creationId xmlns:p14="http://schemas.microsoft.com/office/powerpoint/2010/main" val="4256775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rPr>
              <a:t>Elastic Beanstalk configures each EC2 instance in your environment with the components that are needed to run applications for the selected platform. You don’t need to worry about logging in to instances to install and configure your application stack.</a:t>
            </a:r>
            <a:endParaRPr lang="en-US" sz="1100" dirty="0"/>
          </a:p>
          <a:p>
            <a:endParaRPr lang="en-US" sz="1100" dirty="0"/>
          </a:p>
          <a:p>
            <a:r>
              <a:rPr lang="en-US" sz="1100" dirty="0"/>
              <a:t>The only thing that you must create is your code. Elastic Beanstalk</a:t>
            </a:r>
            <a:r>
              <a:rPr lang="en-US" sz="1100" baseline="0" dirty="0"/>
              <a:t> is designed to make deploying your application a quick and easy process.</a:t>
            </a:r>
            <a:r>
              <a:rPr lang="en-US" sz="1100" dirty="0"/>
              <a:t> It supports a range of platforms, including </a:t>
            </a:r>
            <a:r>
              <a:rPr lang="en-US" sz="1100" b="1" dirty="0"/>
              <a:t>Docker</a:t>
            </a:r>
            <a:r>
              <a:rPr lang="en-US" sz="1100" dirty="0"/>
              <a:t>, </a:t>
            </a:r>
            <a:r>
              <a:rPr lang="en-US" sz="1100" b="1" dirty="0"/>
              <a:t>Go</a:t>
            </a:r>
            <a:r>
              <a:rPr lang="en-US" sz="1100" dirty="0"/>
              <a:t>, </a:t>
            </a:r>
            <a:r>
              <a:rPr lang="en-US" sz="1100" b="1" dirty="0"/>
              <a:t>Java</a:t>
            </a:r>
            <a:r>
              <a:rPr lang="en-US" sz="1100" dirty="0"/>
              <a:t>, .</a:t>
            </a:r>
            <a:r>
              <a:rPr lang="en-US" sz="1100" b="1" dirty="0"/>
              <a:t>NET</a:t>
            </a:r>
            <a:r>
              <a:rPr lang="en-US" sz="1100" dirty="0"/>
              <a:t>, </a:t>
            </a:r>
            <a:r>
              <a:rPr lang="en-US" sz="1100" b="1" dirty="0"/>
              <a:t>Node</a:t>
            </a:r>
            <a:r>
              <a:rPr lang="en-US" sz="1100" dirty="0"/>
              <a:t>.</a:t>
            </a:r>
            <a:r>
              <a:rPr lang="en-US" sz="1100" b="1" dirty="0"/>
              <a:t>js</a:t>
            </a:r>
            <a:r>
              <a:rPr lang="en-US" sz="1100" dirty="0"/>
              <a:t>, </a:t>
            </a:r>
            <a:r>
              <a:rPr lang="en-US" sz="1100" b="1" dirty="0"/>
              <a:t>PHP</a:t>
            </a:r>
            <a:r>
              <a:rPr lang="en-US" sz="1100" dirty="0"/>
              <a:t>, </a:t>
            </a:r>
            <a:r>
              <a:rPr lang="en-US" sz="1100" b="1" dirty="0"/>
              <a:t>Python</a:t>
            </a:r>
            <a:r>
              <a:rPr lang="en-US" sz="1100" dirty="0"/>
              <a:t>, and </a:t>
            </a:r>
            <a:r>
              <a:rPr lang="en-US" sz="1100" b="1" dirty="0"/>
              <a:t>Ruby</a:t>
            </a:r>
            <a:r>
              <a:rPr lang="en-US" sz="1100" dirty="0"/>
              <a:t>. </a:t>
            </a:r>
          </a:p>
          <a:p>
            <a:endParaRPr lang="en-US" sz="1100" dirty="0"/>
          </a:p>
          <a:p>
            <a:r>
              <a:rPr lang="en-US" sz="1100" dirty="0"/>
              <a:t>AWS Elastic Beanstalk deploys your code on:</a:t>
            </a:r>
          </a:p>
          <a:p>
            <a:pPr marL="171450" indent="-171450">
              <a:buFont typeface="Arial" panose="020B0604020202020204" pitchFamily="34" charset="0"/>
              <a:buChar char="•"/>
            </a:pPr>
            <a:r>
              <a:rPr lang="en-US" sz="1100" b="1" dirty="0"/>
              <a:t>Apache Tomcat</a:t>
            </a:r>
            <a:r>
              <a:rPr lang="en-US" sz="1100" dirty="0"/>
              <a:t> for Java applications</a:t>
            </a:r>
          </a:p>
          <a:p>
            <a:pPr marL="171450" indent="-171450">
              <a:buFont typeface="Arial" panose="020B0604020202020204" pitchFamily="34" charset="0"/>
              <a:buChar char="•"/>
            </a:pPr>
            <a:r>
              <a:rPr lang="en-US" sz="1100" b="1" dirty="0"/>
              <a:t>Apache HTTP Server</a:t>
            </a:r>
            <a:r>
              <a:rPr lang="en-US" sz="1100" dirty="0"/>
              <a:t> for PHP and Python applications</a:t>
            </a:r>
          </a:p>
          <a:p>
            <a:pPr marL="171450" indent="-171450">
              <a:buFont typeface="Arial" panose="020B0604020202020204" pitchFamily="34" charset="0"/>
              <a:buChar char="•"/>
            </a:pPr>
            <a:r>
              <a:rPr lang="en-US" sz="1100" b="1" dirty="0"/>
              <a:t>NGINX</a:t>
            </a:r>
            <a:r>
              <a:rPr lang="en-US" sz="1100" dirty="0"/>
              <a:t> or </a:t>
            </a:r>
            <a:r>
              <a:rPr lang="en-US" sz="1100" b="1" dirty="0"/>
              <a:t>Apache HTTP Server </a:t>
            </a:r>
            <a:r>
              <a:rPr lang="en-US" sz="1100" dirty="0"/>
              <a:t>for Node.js applications</a:t>
            </a:r>
          </a:p>
          <a:p>
            <a:pPr marL="171450" indent="-171450">
              <a:buFont typeface="Arial" panose="020B0604020202020204" pitchFamily="34" charset="0"/>
              <a:buChar char="•"/>
            </a:pPr>
            <a:r>
              <a:rPr lang="en-US" sz="1100" b="1" dirty="0"/>
              <a:t>Passenger</a:t>
            </a:r>
            <a:r>
              <a:rPr lang="en-US" sz="1100" dirty="0"/>
              <a:t> or </a:t>
            </a:r>
            <a:r>
              <a:rPr lang="en-US" sz="1100" b="1" dirty="0"/>
              <a:t>Puma</a:t>
            </a:r>
            <a:r>
              <a:rPr lang="en-US" sz="1100" dirty="0"/>
              <a:t> for Ruby applications</a:t>
            </a:r>
          </a:p>
          <a:p>
            <a:pPr marL="171450" indent="-171450">
              <a:buFont typeface="Arial" panose="020B0604020202020204" pitchFamily="34" charset="0"/>
              <a:buChar char="•"/>
            </a:pPr>
            <a:r>
              <a:rPr lang="en-US" sz="1100" b="1" dirty="0"/>
              <a:t>Microsoft Internet Information Services (IIS) </a:t>
            </a:r>
            <a:r>
              <a:rPr lang="en-US" sz="1100" dirty="0"/>
              <a:t>for .NET, Java SE, Docker, and Go applications.</a:t>
            </a:r>
          </a:p>
          <a:p>
            <a:endParaRPr lang="en-US" sz="1100" dirty="0"/>
          </a:p>
        </p:txBody>
      </p:sp>
    </p:spTree>
    <p:extLst>
      <p:ext uri="{BB962C8B-B14F-4D97-AF65-F5344CB8AC3E}">
        <p14:creationId xmlns:p14="http://schemas.microsoft.com/office/powerpoint/2010/main" val="1467035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12147"/>
          </a:xfrm>
        </p:spPr>
        <p:txBody>
          <a:bodyPr/>
          <a:lstStyle/>
          <a:p>
            <a:r>
              <a:rPr lang="en-US" dirty="0">
                <a:latin typeface="Calibri" panose="020F0502020204030204" pitchFamily="34" charset="0"/>
              </a:rPr>
              <a:t>You can choose from two types of environments when you work with Elastic Beanstalk. The </a:t>
            </a:r>
            <a:r>
              <a:rPr lang="en-US" i="1" dirty="0">
                <a:latin typeface="Calibri" panose="020F0502020204030204" pitchFamily="34" charset="0"/>
              </a:rPr>
              <a:t>single-instance environment </a:t>
            </a:r>
            <a:r>
              <a:rPr lang="en-US" dirty="0">
                <a:latin typeface="Calibri" panose="020F0502020204030204" pitchFamily="34" charset="0"/>
              </a:rPr>
              <a:t>enables you to launch a single EC2 instance and it does not include load balancing or automatic scaling. The other type of environment—which is in this example—can launch </a:t>
            </a:r>
            <a:r>
              <a:rPr lang="en-US" i="1" dirty="0">
                <a:latin typeface="Calibri" panose="020F0502020204030204" pitchFamily="34" charset="0"/>
              </a:rPr>
              <a:t>multiple EC2 instances, </a:t>
            </a:r>
            <a:r>
              <a:rPr lang="en-US" dirty="0">
                <a:latin typeface="Calibri" panose="020F0502020204030204" pitchFamily="34" charset="0"/>
              </a:rPr>
              <a:t>and it includes load balancing and an automatic scaling configuration. A managed database layer is optional.</a:t>
            </a:r>
            <a:endParaRPr lang="en-US" dirty="0">
              <a:solidFill>
                <a:schemeClr val="accent5"/>
              </a:solidFill>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The AWS resources that are created by Elastic Beanstalk are visible in your AWS account. For example, after you create an Elastic Beanstalk application, open the AWS Management Console and then open the Amazon EC2 console. You will see the instances that Elastic Beanstalk is managing on your behalf. In the example, two EC2 instances were created. Each EC2 instance runs the Amazon Linux guest OS, with Java 8 and the Apache Tomcat 8.5 web server installed. Your application code will run on these servers. Automatic scaling is configured, so if the load starts to stress the resources on these two instances (such as excess CPU utilization for more than 5 minutes), more application server instances will be launched automatically. This example also shows that an RDS database instance is available and accessible from the EC2 instances. You can store your application data in the database and use structured query language (SQL) in your application code to access and update this data. Elastic Beanstalk manages the database instance and helps maintain connectivity between the EC2 instances and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Elastic Beanstalk creates and manages scalable environments. You can configure the Auto Scaling group to automatically scale your application</a:t>
            </a:r>
            <a:r>
              <a:rPr lang="en-US" b="1" dirty="0">
                <a:ea typeface="Amazon Ember Light" panose="020B0403020204020204" pitchFamily="34" charset="0"/>
                <a:cs typeface="Amazon Ember Light" panose="020B0403020204020204" pitchFamily="34" charset="0"/>
              </a:rPr>
              <a:t> </a:t>
            </a:r>
            <a:r>
              <a:rPr lang="en-US" dirty="0">
                <a:ea typeface="Amazon Ember Light" panose="020B0403020204020204" pitchFamily="34" charset="0"/>
                <a:cs typeface="Amazon Ember Light" panose="020B0403020204020204" pitchFamily="34" charset="0"/>
              </a:rPr>
              <a:t>up to handle massive traffic loads. It also </a:t>
            </a:r>
            <a:r>
              <a:rPr lang="en-US" dirty="0"/>
              <a:t>provides you with a unique domain name for your application environment. The URL syntax is</a:t>
            </a:r>
            <a:r>
              <a:rPr lang="en-US" i="1" dirty="0"/>
              <a:t> </a:t>
            </a:r>
            <a:r>
              <a:rPr lang="en-US" sz="1000" i="1" dirty="0">
                <a:latin typeface="Lucida Console" panose="020B0609040504020204" pitchFamily="49" charset="0"/>
              </a:rPr>
              <a:t>&lt;</a:t>
            </a:r>
            <a:r>
              <a:rPr lang="en-US" sz="1000" i="0" dirty="0">
                <a:latin typeface="Lucida Console" panose="020B0609040504020204" pitchFamily="49" charset="0"/>
              </a:rPr>
              <a:t>your-application</a:t>
            </a:r>
            <a:r>
              <a:rPr lang="en-US" sz="1000" i="1" dirty="0">
                <a:latin typeface="Lucida Console" panose="020B0609040504020204" pitchFamily="49" charset="0"/>
              </a:rPr>
              <a:t>&gt;.elasticbeanstalk.com</a:t>
            </a:r>
            <a:r>
              <a:rPr lang="en-US" dirty="0"/>
              <a:t>. You can also resolve your own domain name to the provided domain name by using Amazon Route 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solidFill>
              <a:ea typeface="Amazon Ember Light" panose="020B0403020204020204" pitchFamily="34" charset="0"/>
              <a:cs typeface="Amazon Ember Light" panose="020B0403020204020204" pitchFamily="34" charset="0"/>
            </a:endParaRPr>
          </a:p>
          <a:p>
            <a:endParaRPr lang="en-US" dirty="0"/>
          </a:p>
        </p:txBody>
      </p:sp>
    </p:spTree>
    <p:extLst>
      <p:ext uri="{BB962C8B-B14F-4D97-AF65-F5344CB8AC3E}">
        <p14:creationId xmlns:p14="http://schemas.microsoft.com/office/powerpoint/2010/main" val="4247739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You were introduced to at least four AWS services in this module. One frequently </a:t>
            </a:r>
            <a:r>
              <a:rPr lang="en-US" b="0" baseline="0" dirty="0">
                <a:latin typeface="Calibri" panose="020F0502020204030204" pitchFamily="34" charset="0"/>
              </a:rPr>
              <a:t>asked question is </a:t>
            </a:r>
            <a:r>
              <a:rPr lang="en-US" dirty="0">
                <a:latin typeface="Calibri" panose="020F0502020204030204" pitchFamily="34" charset="0"/>
              </a:rPr>
              <a:t>about the </a:t>
            </a:r>
            <a:r>
              <a:rPr lang="en-US" b="0" baseline="0" dirty="0">
                <a:latin typeface="Calibri" panose="020F0502020204030204" pitchFamily="34" charset="0"/>
              </a:rPr>
              <a:t>multiple services that </a:t>
            </a:r>
            <a:r>
              <a:rPr lang="en-US" dirty="0">
                <a:latin typeface="Calibri" panose="020F0502020204030204" pitchFamily="34" charset="0"/>
              </a:rPr>
              <a:t>provide </a:t>
            </a:r>
            <a:r>
              <a:rPr lang="en-US" b="0" baseline="0" dirty="0">
                <a:latin typeface="Calibri" panose="020F0502020204030204" pitchFamily="34" charset="0"/>
              </a:rPr>
              <a:t>application management capabilities: where is the line between them,</a:t>
            </a:r>
            <a:r>
              <a:rPr lang="en-US" dirty="0">
                <a:latin typeface="Calibri" panose="020F0502020204030204" pitchFamily="34" charset="0"/>
              </a:rPr>
              <a:t> or which service should be used under which circumstances</a:t>
            </a:r>
            <a:r>
              <a:rPr lang="en-US" b="0" baseline="0" dirty="0">
                <a:latin typeface="Calibri" panose="020F0502020204030204" pitchFamily="34" charset="0"/>
              </a:rPr>
              <a:t>? Your decision should depend on the relative level of convenience and control that you need.</a:t>
            </a:r>
          </a:p>
          <a:p>
            <a:endParaRPr lang="en-US" b="0" dirty="0">
              <a:latin typeface="Calibri" panose="020F0502020204030204" pitchFamily="34" charset="0"/>
            </a:endParaRPr>
          </a:p>
          <a:p>
            <a:r>
              <a:rPr lang="en-US" b="0" i="1" dirty="0">
                <a:latin typeface="Calibri" panose="020F0502020204030204" pitchFamily="34" charset="0"/>
              </a:rPr>
              <a:t>Elastic Beanstalk </a:t>
            </a:r>
            <a:r>
              <a:rPr lang="en-US" b="0" dirty="0">
                <a:latin typeface="Calibri" panose="020F0502020204030204" pitchFamily="34" charset="0"/>
              </a:rPr>
              <a:t>is an </a:t>
            </a:r>
            <a:r>
              <a:rPr lang="en-US" dirty="0">
                <a:latin typeface="Calibri" panose="020F0502020204030204" pitchFamily="34" charset="0"/>
              </a:rPr>
              <a:t>easy-to-use </a:t>
            </a:r>
            <a:r>
              <a:rPr lang="en-US" b="0" dirty="0">
                <a:latin typeface="Calibri" panose="020F0502020204030204" pitchFamily="34" charset="0"/>
              </a:rPr>
              <a:t>application</a:t>
            </a:r>
            <a:r>
              <a:rPr lang="en-US" b="0" baseline="0" dirty="0">
                <a:latin typeface="Calibri" panose="020F0502020204030204" pitchFamily="34" charset="0"/>
              </a:rPr>
              <a:t> service for building </a:t>
            </a:r>
            <a:r>
              <a:rPr lang="en-US" dirty="0">
                <a:latin typeface="Calibri" panose="020F0502020204030204" pitchFamily="34" charset="0"/>
              </a:rPr>
              <a:t>web </a:t>
            </a:r>
            <a:r>
              <a:rPr lang="en-US" b="0" baseline="0" dirty="0">
                <a:latin typeface="Calibri" panose="020F0502020204030204" pitchFamily="34" charset="0"/>
              </a:rPr>
              <a:t>applications that run on Java, PHP, Node.js, Python, Ruby</a:t>
            </a:r>
            <a:r>
              <a:rPr lang="en-US" dirty="0">
                <a:latin typeface="Calibri" panose="020F0502020204030204" pitchFamily="34" charset="0"/>
              </a:rPr>
              <a:t>,</a:t>
            </a:r>
            <a:r>
              <a:rPr lang="en-US" b="0" baseline="0" dirty="0">
                <a:latin typeface="Calibri" panose="020F0502020204030204" pitchFamily="34" charset="0"/>
              </a:rPr>
              <a:t> or Docker. If you want to upload your code and </a:t>
            </a:r>
            <a:r>
              <a:rPr lang="en-US" dirty="0">
                <a:latin typeface="Calibri" panose="020F0502020204030204" pitchFamily="34" charset="0"/>
              </a:rPr>
              <a:t>don’t </a:t>
            </a:r>
            <a:r>
              <a:rPr lang="en-US" b="0" baseline="0" dirty="0">
                <a:latin typeface="Calibri" panose="020F0502020204030204" pitchFamily="34" charset="0"/>
              </a:rPr>
              <a:t>need to customize your environment, Elastic Beanstalk might be </a:t>
            </a:r>
            <a:r>
              <a:rPr lang="en-US" dirty="0">
                <a:latin typeface="Calibri" panose="020F0502020204030204" pitchFamily="34" charset="0"/>
              </a:rPr>
              <a:t>a good choice </a:t>
            </a:r>
            <a:r>
              <a:rPr lang="en-US" b="0" baseline="0" dirty="0">
                <a:latin typeface="Calibri" panose="020F0502020204030204" pitchFamily="34" charset="0"/>
              </a:rPr>
              <a:t>for you.</a:t>
            </a:r>
          </a:p>
          <a:p>
            <a:endParaRPr lang="en-US" b="0" baseline="0" dirty="0">
              <a:latin typeface="Calibri" panose="020F0502020204030204" pitchFamily="34" charset="0"/>
            </a:endParaRPr>
          </a:p>
          <a:p>
            <a:r>
              <a:rPr lang="en-US" b="0" i="1" baseline="0" dirty="0">
                <a:latin typeface="Calibri" panose="020F0502020204030204" pitchFamily="34" charset="0"/>
              </a:rPr>
              <a:t>OpsWorks</a:t>
            </a:r>
            <a:r>
              <a:rPr lang="en-US" b="1" baseline="0" dirty="0">
                <a:latin typeface="Calibri" panose="020F0502020204030204" pitchFamily="34" charset="0"/>
              </a:rPr>
              <a:t> </a:t>
            </a:r>
            <a:r>
              <a:rPr lang="en-US" b="0" baseline="0" dirty="0">
                <a:latin typeface="Calibri" panose="020F0502020204030204" pitchFamily="34" charset="0"/>
              </a:rPr>
              <a:t>enables you to launch an application, define its architecture, and define the specification for each component</a:t>
            </a:r>
            <a:r>
              <a:rPr lang="en-US" dirty="0">
                <a:latin typeface="Calibri" panose="020F0502020204030204" pitchFamily="34" charset="0"/>
              </a:rPr>
              <a:t>,</a:t>
            </a:r>
            <a:r>
              <a:rPr lang="en-US" b="0" baseline="0" dirty="0">
                <a:latin typeface="Calibri" panose="020F0502020204030204" pitchFamily="34" charset="0"/>
              </a:rPr>
              <a:t> including package installation, software configuration, and resources</a:t>
            </a:r>
            <a:r>
              <a:rPr lang="en-US" dirty="0">
                <a:latin typeface="Calibri" panose="020F0502020204030204" pitchFamily="34" charset="0"/>
              </a:rPr>
              <a:t> (</a:t>
            </a:r>
            <a:r>
              <a:rPr lang="en-US" b="0" baseline="0" dirty="0">
                <a:latin typeface="Calibri" panose="020F0502020204030204" pitchFamily="34" charset="0"/>
              </a:rPr>
              <a:t>such as storage). You can use templates for common technologies (applications servers, databases, and others), or you can build your own template.</a:t>
            </a:r>
          </a:p>
          <a:p>
            <a:endParaRPr lang="en-US" dirty="0">
              <a:latin typeface="Calibri" panose="020F0502020204030204" pitchFamily="34" charset="0"/>
            </a:endParaRPr>
          </a:p>
          <a:p>
            <a:r>
              <a:rPr lang="en-US" b="0" baseline="0" dirty="0">
                <a:latin typeface="Calibri" panose="020F0502020204030204" pitchFamily="34" charset="0"/>
              </a:rPr>
              <a:t>Both Elastic Beanstalk and OpsWorks provide a higher level of service </a:t>
            </a:r>
            <a:r>
              <a:rPr lang="en-US" dirty="0">
                <a:latin typeface="Calibri" panose="020F0502020204030204" pitchFamily="34" charset="0"/>
              </a:rPr>
              <a:t>than authoring and maintaining AWS CloudFormation templates to create stacks, or managing EC2 instances directly. However, the correct choice of service (or combinations of services) to use depends on your needs. These tools are all available to you. As an architect, you must decide which services will be the most appropriate for your use case.</a:t>
            </a:r>
            <a:endParaRPr lang="en-US" b="0" baseline="0" dirty="0">
              <a:latin typeface="Calibri" panose="020F0502020204030204" pitchFamily="34" charset="0"/>
            </a:endParaRPr>
          </a:p>
        </p:txBody>
      </p:sp>
    </p:spTree>
    <p:extLst>
      <p:ext uri="{BB962C8B-B14F-4D97-AF65-F5344CB8AC3E}">
        <p14:creationId xmlns:p14="http://schemas.microsoft.com/office/powerpoint/2010/main" val="1578468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sz="1100" dirty="0">
                <a:solidFill>
                  <a:schemeClr val="accent5"/>
                </a:solidFill>
                <a:latin typeface="+mn-lt"/>
                <a:ea typeface="Amazon Ember" panose="020B0603020204020204" pitchFamily="34" charset="0"/>
                <a:cs typeface="Amazon Ember" panose="020B0603020204020204" pitchFamily="34" charset="0"/>
              </a:rPr>
              <a:t>AWS Elastic Beanstalk </a:t>
            </a:r>
            <a:r>
              <a:rPr lang="en-US" sz="1100" dirty="0">
                <a:latin typeface="+mn-lt"/>
              </a:rPr>
              <a:t>creates and manages a scalable and highly available web application environment that enables you to focus on the application code</a:t>
            </a:r>
          </a:p>
          <a:p>
            <a:pPr marL="171450" indent="-171450">
              <a:buFont typeface="Arial" panose="020B0604020202020204" pitchFamily="34" charset="0"/>
              <a:buChar char="•"/>
            </a:pPr>
            <a:r>
              <a:rPr lang="en-US" sz="1100" dirty="0">
                <a:latin typeface="+mn-lt"/>
              </a:rPr>
              <a:t>You can author your Elastic Beanstalk application code in </a:t>
            </a:r>
            <a:r>
              <a:rPr lang="en-US" sz="1100" dirty="0">
                <a:solidFill>
                  <a:schemeClr val="accent5"/>
                </a:solidFill>
                <a:latin typeface="+mn-lt"/>
                <a:ea typeface="Amazon Ember" panose="020B0603020204020204" pitchFamily="34" charset="0"/>
                <a:cs typeface="Amazon Ember" panose="020B0603020204020204" pitchFamily="34" charset="0"/>
              </a:rPr>
              <a:t>Java</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.NET</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PHP</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Node.js</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Python</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Ruby</a:t>
            </a:r>
            <a:r>
              <a:rPr lang="en-US" sz="1100" dirty="0">
                <a:latin typeface="+mn-lt"/>
                <a:ea typeface="Amazon Ember" panose="020B0603020204020204" pitchFamily="34" charset="0"/>
                <a:cs typeface="Amazon Ember" panose="020B0603020204020204" pitchFamily="34" charset="0"/>
              </a:rPr>
              <a:t>,</a:t>
            </a:r>
            <a:r>
              <a:rPr lang="en-US" sz="1100" dirty="0">
                <a:solidFill>
                  <a:schemeClr val="accent5"/>
                </a:solidFill>
                <a:latin typeface="+mn-lt"/>
                <a:ea typeface="Amazon Ember" panose="020B0603020204020204" pitchFamily="34" charset="0"/>
                <a:cs typeface="Amazon Ember" panose="020B0603020204020204" pitchFamily="34" charset="0"/>
              </a:rPr>
              <a:t> Go</a:t>
            </a:r>
            <a:r>
              <a:rPr lang="en-US" sz="1100" dirty="0">
                <a:latin typeface="+mn-lt"/>
                <a:ea typeface="Amazon Ember" panose="020B0603020204020204" pitchFamily="34" charset="0"/>
                <a:cs typeface="Amazon Ember" panose="020B0603020204020204" pitchFamily="34" charset="0"/>
              </a:rPr>
              <a:t>, or</a:t>
            </a:r>
            <a:r>
              <a:rPr lang="en-US" sz="1100" dirty="0">
                <a:solidFill>
                  <a:schemeClr val="accent5"/>
                </a:solidFill>
                <a:latin typeface="+mn-lt"/>
                <a:ea typeface="Amazon Ember" panose="020B0603020204020204" pitchFamily="34" charset="0"/>
                <a:cs typeface="Amazon Ember" panose="020B0603020204020204" pitchFamily="34" charset="0"/>
              </a:rPr>
              <a:t> Docker</a:t>
            </a:r>
            <a:endParaRPr lang="en-US" sz="1100" dirty="0">
              <a:latin typeface="+mn-lt"/>
            </a:endParaRPr>
          </a:p>
          <a:p>
            <a:pPr marL="171450" indent="-171450">
              <a:buFont typeface="Arial" panose="020B0604020202020204" pitchFamily="34" charset="0"/>
              <a:buChar char="•"/>
            </a:pPr>
            <a:r>
              <a:rPr lang="en-US" sz="1100" dirty="0">
                <a:latin typeface="+mn-lt"/>
              </a:rPr>
              <a:t>AWS resources that are created by Elastic Beanstalk are </a:t>
            </a:r>
            <a:r>
              <a:rPr lang="en-US" sz="1100" dirty="0">
                <a:solidFill>
                  <a:schemeClr val="accent5"/>
                </a:solidFill>
                <a:latin typeface="+mn-lt"/>
                <a:ea typeface="Amazon Ember" panose="020B0603020204020204" pitchFamily="34" charset="0"/>
                <a:cs typeface="Amazon Ember" panose="020B0603020204020204" pitchFamily="34" charset="0"/>
              </a:rPr>
              <a:t>fully transparent</a:t>
            </a:r>
            <a:r>
              <a:rPr lang="en-US" sz="1100" dirty="0">
                <a:latin typeface="+mn-lt"/>
                <a:ea typeface="Amazon Ember" panose="020B0603020204020204" pitchFamily="34" charset="0"/>
                <a:cs typeface="Amazon Ember" panose="020B0603020204020204" pitchFamily="34" charset="0"/>
              </a:rPr>
              <a:t>—they are </a:t>
            </a:r>
            <a:r>
              <a:rPr lang="en-US" sz="1100" dirty="0">
                <a:latin typeface="+mn-lt"/>
              </a:rPr>
              <a:t>visible in the AWS Management Console service page views</a:t>
            </a:r>
          </a:p>
          <a:p>
            <a:pPr marL="171450" indent="-171450">
              <a:buFont typeface="Arial" panose="020B0604020202020204" pitchFamily="34" charset="0"/>
              <a:buChar char="•"/>
            </a:pPr>
            <a:r>
              <a:rPr lang="en-US" sz="1100" dirty="0">
                <a:solidFill>
                  <a:schemeClr val="accent5"/>
                </a:solidFill>
                <a:latin typeface="+mn-lt"/>
                <a:ea typeface="Amazon Ember" panose="020B0603020204020204" pitchFamily="34" charset="0"/>
                <a:cs typeface="Amazon Ember" panose="020B0603020204020204" pitchFamily="34" charset="0"/>
              </a:rPr>
              <a:t>No extra charge</a:t>
            </a:r>
            <a:r>
              <a:rPr lang="en-US" sz="1100" dirty="0">
                <a:latin typeface="+mn-lt"/>
              </a:rPr>
              <a:t> for Elastic Beanstalk – you pay only for the underlying resources that are used</a:t>
            </a:r>
          </a:p>
        </p:txBody>
      </p:sp>
    </p:spTree>
    <p:extLst>
      <p:ext uri="{BB962C8B-B14F-4D97-AF65-F5344CB8AC3E}">
        <p14:creationId xmlns:p14="http://schemas.microsoft.com/office/powerpoint/2010/main" val="3077572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the </a:t>
            </a:r>
            <a:r>
              <a:rPr lang="en-US" sz="1100" i="0" dirty="0"/>
              <a:t>Module 10 – Challenge Lab: Automating Infrastructure Deployment.</a:t>
            </a:r>
          </a:p>
        </p:txBody>
      </p:sp>
    </p:spTree>
    <p:extLst>
      <p:ext uri="{BB962C8B-B14F-4D97-AF65-F5344CB8AC3E}">
        <p14:creationId xmlns:p14="http://schemas.microsoft.com/office/powerpoint/2010/main" val="335489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too long, the café has been creating their AWS resources and configured their applications manually. That approach worked well as a way for the café to quickly develop a web presence and build out an infrastructure that supports the needs of employees and customers. However, they find it challenging to replicate their deployments to new AWS Regions so that they can support new cafe locations in multiple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café would also like to have separate development and production environments that reliably have matching configurations. They realize that they must start automating to support continued growth.</a:t>
            </a:r>
          </a:p>
        </p:txBody>
      </p:sp>
    </p:spTree>
    <p:extLst>
      <p:ext uri="{BB962C8B-B14F-4D97-AF65-F5344CB8AC3E}">
        <p14:creationId xmlns:p14="http://schemas.microsoft.com/office/powerpoint/2010/main" val="2928250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Font typeface="+mj-lt"/>
              <a:buAutoNum type="arabicPeriod"/>
            </a:pPr>
            <a:r>
              <a:rPr lang="en-US" dirty="0"/>
              <a:t>Creating an AWS CloudFormation template from scratch</a:t>
            </a:r>
          </a:p>
          <a:p>
            <a:pPr marL="228600" indent="-228600">
              <a:buFont typeface="+mj-lt"/>
              <a:buAutoNum type="arabicPeriod"/>
            </a:pPr>
            <a:r>
              <a:rPr lang="en-US" dirty="0"/>
              <a:t>Configuring the bucket as a website and updating the stack</a:t>
            </a:r>
          </a:p>
          <a:p>
            <a:pPr marL="228600" indent="-228600">
              <a:buFont typeface="+mj-lt"/>
              <a:buAutoNum type="arabicPeriod"/>
            </a:pPr>
            <a:r>
              <a:rPr lang="en-US" dirty="0"/>
              <a:t>Cloning a CodeCommit repository that contains AWS CloudFormation templates</a:t>
            </a:r>
          </a:p>
          <a:p>
            <a:pPr marL="228600" indent="-228600">
              <a:buFont typeface="+mj-lt"/>
              <a:buAutoNum type="arabicPeriod"/>
            </a:pPr>
            <a:r>
              <a:rPr lang="en-US" dirty="0"/>
              <a:t>Creating a new network layer with AWS CloudFormation, CodeCommit, and </a:t>
            </a:r>
            <a:r>
              <a:rPr lang="en-US" dirty="0" err="1"/>
              <a:t>CodePipeline</a:t>
            </a:r>
            <a:endParaRPr lang="en-US" dirty="0"/>
          </a:p>
          <a:p>
            <a:pPr marL="228600" indent="-228600">
              <a:buFont typeface="+mj-lt"/>
              <a:buAutoNum type="arabicPeriod"/>
            </a:pPr>
            <a:r>
              <a:rPr lang="en-US" dirty="0"/>
              <a:t>Updating the network stack </a:t>
            </a:r>
          </a:p>
          <a:p>
            <a:pPr marL="228600" indent="-228600">
              <a:buFont typeface="+mj-lt"/>
              <a:buAutoNum type="arabicPeriod"/>
            </a:pPr>
            <a:r>
              <a:rPr lang="en-US" dirty="0"/>
              <a:t>Defining an EC2 instance resource and creating the application stack </a:t>
            </a:r>
          </a:p>
          <a:p>
            <a:pPr marL="228600" indent="-228600">
              <a:buFont typeface="+mj-lt"/>
              <a:buAutoNum type="arabicPeriod"/>
            </a:pPr>
            <a:r>
              <a:rPr lang="en-US" dirty="0"/>
              <a:t>Duplicating the café network and website to another AWS Region</a:t>
            </a:r>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102678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b="0" baseline="0" dirty="0"/>
              <a:t>This diagram shows the completed architecture that you will build in the challenge lab.</a:t>
            </a:r>
          </a:p>
        </p:txBody>
      </p:sp>
    </p:spTree>
    <p:extLst>
      <p:ext uri="{BB962C8B-B14F-4D97-AF65-F5344CB8AC3E}">
        <p14:creationId xmlns:p14="http://schemas.microsoft.com/office/powerpoint/2010/main" val="388900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2255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to this point, the café created their AWS resources and configured their applications manually--mostly by using the AWS Management Console. This approach worked well as a way for the café to quickly develop a web presence and build out an infrastructure that supports the needs of employees and customers. However, they find it challenging to replicate their deployments to new AWS Regions so they can support new cafe locations in multiple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would also like to have separate development and production environments that reliably have matching configurations. They realize that they must start automating to support continued growth. Their organization has many different architectures, and it needs a way to consistently deploy, manage, and update these architectures quickly, consistently, and reliably.</a:t>
            </a:r>
            <a:br>
              <a:rPr lang="en-US" dirty="0"/>
            </a:br>
            <a:br>
              <a:rPr lang="en-US" dirty="0"/>
            </a:br>
            <a:r>
              <a:rPr lang="en-US" dirty="0"/>
              <a:t>In this module, you will learn about AWS services that provide automation, including AWS CloudFormation. By using AWS CloudFormation, you will be able to help the cafe meet these new business requirements.</a:t>
            </a:r>
            <a:br>
              <a:rPr lang="en-US" dirty="0"/>
            </a:br>
            <a:br>
              <a:rPr lang="en-US" dirty="0"/>
            </a:br>
            <a:endParaRPr lang="en-US" dirty="0">
              <a:latin typeface="Calibri" panose="020F0502020204030204" pitchFamily="34" charset="0"/>
            </a:endParaRPr>
          </a:p>
        </p:txBody>
      </p:sp>
    </p:spTree>
    <p:extLst>
      <p:ext uri="{BB962C8B-B14F-4D97-AF65-F5344CB8AC3E}">
        <p14:creationId xmlns:p14="http://schemas.microsoft.com/office/powerpoint/2010/main" val="1147407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2631253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sz="1100" dirty="0"/>
              <a:t>Recognize when to automate and why</a:t>
            </a:r>
          </a:p>
          <a:p>
            <a:pPr marL="171450" indent="-171450">
              <a:buFont typeface="Arial" panose="020B0604020202020204" pitchFamily="34" charset="0"/>
              <a:buChar char="•"/>
            </a:pPr>
            <a:r>
              <a:rPr lang="en-US" sz="1100" dirty="0"/>
              <a:t>Identify how to model, create, and manage a collection of AWS resources using AWS CloudFormation</a:t>
            </a:r>
          </a:p>
          <a:p>
            <a:pPr marL="171450" indent="-171450">
              <a:buFont typeface="Arial" panose="020B0604020202020204" pitchFamily="34" charset="0"/>
              <a:buChar char="•"/>
            </a:pPr>
            <a:r>
              <a:rPr lang="en-US" sz="1100" dirty="0"/>
              <a:t>Use the Quick Start AWS CloudFormation templates to set up an architecture</a:t>
            </a:r>
          </a:p>
          <a:p>
            <a:pPr marL="171450" indent="-171450">
              <a:buFont typeface="Arial" panose="020B0604020202020204" pitchFamily="34" charset="0"/>
              <a:buChar char="•"/>
            </a:pPr>
            <a:r>
              <a:rPr lang="en-US" sz="1100" dirty="0"/>
              <a:t>Indicate how to use AWS System Manager and AWS OpsWorks for infrastructure and deployment automation</a:t>
            </a:r>
          </a:p>
          <a:p>
            <a:pPr marL="171450" indent="-171450">
              <a:buFont typeface="Arial" panose="020B0604020202020204" pitchFamily="34" charset="0"/>
              <a:buChar char="•"/>
            </a:pPr>
            <a:r>
              <a:rPr lang="en-US" sz="1100" dirty="0"/>
              <a:t>Indicate how to use AWS Elastic Beanstalk to deploy simple applications</a:t>
            </a:r>
          </a:p>
          <a:p>
            <a:pPr marL="171450" lvl="0" indent="-171450">
              <a:buFont typeface="Arial" panose="020B0604020202020204" pitchFamily="34" charset="0"/>
              <a:buChar char="•"/>
            </a:pPr>
            <a:endParaRPr lang="en-US" sz="1100" dirty="0"/>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18544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defRPr/>
            </a:pPr>
            <a:r>
              <a:rPr lang="en-US" b="1" dirty="0"/>
              <a:t>The correct answer is C – Conditions</a:t>
            </a:r>
            <a:r>
              <a:rPr lang="en-US" b="0" dirty="0"/>
              <a:t>. The optional </a:t>
            </a:r>
            <a:r>
              <a:rPr lang="en-US" b="1" dirty="0"/>
              <a:t>Conditions</a:t>
            </a:r>
            <a:r>
              <a:rPr lang="en-US" b="0" dirty="0"/>
              <a:t> section contains statements that define the circumstances under which entities are created or configured. </a:t>
            </a:r>
            <a:r>
              <a:rPr lang="en-US" b="1" dirty="0"/>
              <a:t>Resources</a:t>
            </a:r>
            <a:r>
              <a:rPr lang="en-US" b="0" dirty="0"/>
              <a:t> is not an optional section of an AWS CloudFormation template. The </a:t>
            </a:r>
            <a:r>
              <a:rPr lang="en-US" b="1" dirty="0"/>
              <a:t>Outputs</a:t>
            </a:r>
            <a:r>
              <a:rPr lang="en-US" b="0" dirty="0"/>
              <a:t> section cannot affect how many AWS resources will be deployed by the template when the stack is run. The </a:t>
            </a:r>
            <a:r>
              <a:rPr lang="en-US" b="1" dirty="0"/>
              <a:t>Description</a:t>
            </a:r>
            <a:r>
              <a:rPr lang="en-US" b="0" dirty="0"/>
              <a:t> section does not affect the configuration.</a:t>
            </a:r>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indent="-171450">
              <a:buFont typeface="Arial" panose="020B0604020202020204" pitchFamily="34" charset="0"/>
              <a:buChar char="•"/>
            </a:pPr>
            <a:r>
              <a:rPr lang="en-US" dirty="0">
                <a:hlinkClick r:id="rId3"/>
              </a:rPr>
              <a:t>Overview of Deployment Options on AWS</a:t>
            </a:r>
            <a:endParaRPr lang="en-US" dirty="0"/>
          </a:p>
          <a:p>
            <a:pPr marL="171450" indent="-171450">
              <a:buFont typeface="Arial" panose="020B0604020202020204" pitchFamily="34" charset="0"/>
              <a:buChar char="•"/>
            </a:pPr>
            <a:r>
              <a:rPr lang="en-US" dirty="0">
                <a:hlinkClick r:id="rId4"/>
              </a:rPr>
              <a:t>Working with AWS CloudFormation Templates</a:t>
            </a:r>
            <a:endParaRPr lang="en-US" dirty="0"/>
          </a:p>
          <a:p>
            <a:pPr marL="171450" indent="-171450">
              <a:buFont typeface="Arial" panose="020B0604020202020204" pitchFamily="34" charset="0"/>
              <a:buChar char="•"/>
            </a:pPr>
            <a:r>
              <a:rPr lang="en-US" dirty="0">
                <a:hlinkClick r:id="rId5"/>
              </a:rPr>
              <a:t>AWS CloudFormation Sample Templates</a:t>
            </a:r>
            <a:endParaRPr lang="en-US" dirty="0"/>
          </a:p>
          <a:p>
            <a:pPr marL="171450" indent="-171450">
              <a:buFont typeface="Arial" panose="020B0604020202020204" pitchFamily="34" charset="0"/>
              <a:buChar char="•"/>
            </a:pPr>
            <a:r>
              <a:rPr lang="en-US" dirty="0">
                <a:hlinkClick r:id="rId6"/>
              </a:rPr>
              <a:t>AWS OpsWorks Stacks FAQs</a:t>
            </a:r>
            <a:endParaRPr lang="en-US" dirty="0"/>
          </a:p>
          <a:p>
            <a:pPr marL="171450" indent="-171450">
              <a:buFont typeface="Arial" panose="020B0604020202020204" pitchFamily="34" charset="0"/>
              <a:buChar char="•"/>
            </a:pPr>
            <a:r>
              <a:rPr lang="en-US" dirty="0">
                <a:hlinkClick r:id="rId7"/>
              </a:rPr>
              <a:t>AWS Systems Manager Features</a:t>
            </a:r>
            <a:endParaRPr lang="en-US" dirty="0"/>
          </a:p>
          <a:p>
            <a:pPr marL="171450" indent="-171450">
              <a:buFont typeface="Arial" panose="020B0604020202020204" pitchFamily="34" charset="0"/>
              <a:buChar char="•"/>
            </a:pPr>
            <a:r>
              <a:rPr lang="en-US" dirty="0">
                <a:hlinkClick r:id="rId8"/>
              </a:rPr>
              <a:t>AWS Elastic Beanstalk FAQs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p:txBody>
      </p:sp>
    </p:spTree>
    <p:extLst>
      <p:ext uri="{BB962C8B-B14F-4D97-AF65-F5344CB8AC3E}">
        <p14:creationId xmlns:p14="http://schemas.microsoft.com/office/powerpoint/2010/main" val="4243823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Reasons to automate.</a:t>
            </a:r>
          </a:p>
        </p:txBody>
      </p:sp>
    </p:spTree>
    <p:extLst>
      <p:ext uri="{BB962C8B-B14F-4D97-AF65-F5344CB8AC3E}">
        <p14:creationId xmlns:p14="http://schemas.microsoft.com/office/powerpoint/2010/main" val="9737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74824"/>
          </a:xfrm>
        </p:spPr>
        <p:txBody>
          <a:bodyPr/>
          <a:lstStyle/>
          <a:p>
            <a:r>
              <a:rPr lang="en-US" dirty="0">
                <a:latin typeface="Calibri" panose="020F0502020204030204" pitchFamily="34" charset="0"/>
              </a:rPr>
              <a:t>It takes significant time and energy to build a large-scale computing environment.</a:t>
            </a:r>
            <a:r>
              <a:rPr lang="en-US" baseline="0" dirty="0">
                <a:latin typeface="Calibri" panose="020F0502020204030204" pitchFamily="34" charset="0"/>
              </a:rPr>
              <a:t> </a:t>
            </a:r>
          </a:p>
          <a:p>
            <a:endParaRPr lang="en-US" dirty="0">
              <a:latin typeface="Calibri" panose="020F0502020204030204" pitchFamily="34" charset="0"/>
            </a:endParaRPr>
          </a:p>
          <a:p>
            <a:r>
              <a:rPr lang="en-US" dirty="0">
                <a:latin typeface="Calibri" panose="020F0502020204030204" pitchFamily="34" charset="0"/>
              </a:rPr>
              <a:t>Many organizations will start using AWS by manually creating an Amazon Simple Storage Service (Amazon S3) bucket, or launching an Amazon Elastic Compute Cloud (Amazon EC2) instance and running a web server on it. Then, over time, they manually add more resources as they find that expanding their use of AWS can meet additional business needs. Soon, however, it can become challenging to manually manage and maintain these resources. </a:t>
            </a:r>
          </a:p>
          <a:p>
            <a:endParaRPr lang="en-US" baseline="0" dirty="0">
              <a:latin typeface="Calibri" panose="020F0502020204030204" pitchFamily="34" charset="0"/>
            </a:endParaRPr>
          </a:p>
          <a:p>
            <a:r>
              <a:rPr lang="en-US" dirty="0">
                <a:latin typeface="Calibri" panose="020F0502020204030204" pitchFamily="34" charset="0"/>
              </a:rPr>
              <a:t>Some questions to ask include:</a:t>
            </a:r>
            <a:endParaRPr lang="en-US" baseline="0" dirty="0">
              <a:latin typeface="Calibri" panose="020F0502020204030204" pitchFamily="34" charset="0"/>
            </a:endParaRPr>
          </a:p>
          <a:p>
            <a:pPr marL="171450" indent="-171450">
              <a:buFont typeface="Arial" panose="020B0604020202020204" pitchFamily="34" charset="0"/>
              <a:buChar char="•"/>
            </a:pPr>
            <a:r>
              <a:rPr lang="en-US" dirty="0">
                <a:latin typeface="Calibri" panose="020F0502020204030204" pitchFamily="34" charset="0"/>
              </a:rPr>
              <a:t>Where do you want to put your efforts—</a:t>
            </a:r>
            <a:r>
              <a:rPr lang="en-US" baseline="0" dirty="0">
                <a:latin typeface="Calibri" panose="020F0502020204030204" pitchFamily="34" charset="0"/>
              </a:rPr>
              <a:t>into </a:t>
            </a:r>
            <a:r>
              <a:rPr lang="en-US" dirty="0">
                <a:latin typeface="Calibri" panose="020F0502020204030204" pitchFamily="34" charset="0"/>
              </a:rPr>
              <a:t>the design or the implementation?</a:t>
            </a:r>
            <a:r>
              <a:rPr lang="en-US" baseline="0" dirty="0">
                <a:latin typeface="Calibri" panose="020F0502020204030204" pitchFamily="34" charset="0"/>
              </a:rPr>
              <a:t> W</a:t>
            </a:r>
            <a:r>
              <a:rPr lang="en-US" dirty="0">
                <a:latin typeface="Calibri" panose="020F0502020204030204" pitchFamily="34" charset="0"/>
              </a:rPr>
              <a:t>hat are the risks of manual implementations? </a:t>
            </a:r>
          </a:p>
          <a:p>
            <a:pPr marL="171450" indent="-171450">
              <a:buFont typeface="Arial" panose="020B0604020202020204" pitchFamily="34" charset="0"/>
              <a:buChar char="•"/>
            </a:pPr>
            <a:r>
              <a:rPr lang="en-US" dirty="0">
                <a:latin typeface="Calibri" panose="020F0502020204030204" pitchFamily="34" charset="0"/>
              </a:rPr>
              <a:t>How would you ideally update production servers? How will you roll out deployments across multiple geographic regions? When things break—and they will—how will you manage the rollback to the last known good version?</a:t>
            </a:r>
          </a:p>
          <a:p>
            <a:pPr marL="171450" indent="-171450">
              <a:buFont typeface="Arial" panose="020B0604020202020204" pitchFamily="34" charset="0"/>
              <a:buChar char="•"/>
            </a:pPr>
            <a:r>
              <a:rPr lang="en-US" dirty="0">
                <a:latin typeface="Calibri" panose="020F0502020204030204" pitchFamily="34" charset="0"/>
              </a:rPr>
              <a:t>How will you debug deployments? Can you fix the bugs in your application before you roll the deployment out to the customer? How will you discover what is wrong and then fix it so that it </a:t>
            </a:r>
            <a:r>
              <a:rPr lang="en-US" i="1" dirty="0">
                <a:latin typeface="Calibri" panose="020F0502020204030204" pitchFamily="34" charset="0"/>
              </a:rPr>
              <a:t>remains</a:t>
            </a:r>
            <a:r>
              <a:rPr lang="en-US" dirty="0">
                <a:latin typeface="Calibri" panose="020F0502020204030204" pitchFamily="34" charset="0"/>
              </a:rPr>
              <a:t> fixed?</a:t>
            </a:r>
          </a:p>
          <a:p>
            <a:pPr marL="171450" indent="-171450">
              <a:buFont typeface="Arial" panose="020B0604020202020204" pitchFamily="34" charset="0"/>
              <a:buChar char="•"/>
            </a:pPr>
            <a:r>
              <a:rPr lang="en-US" dirty="0">
                <a:latin typeface="Calibri" panose="020F0502020204030204" pitchFamily="34" charset="0"/>
              </a:rPr>
              <a:t>How will you manage dependencies on the various systems and subsystems in your organization? </a:t>
            </a:r>
          </a:p>
          <a:p>
            <a:pPr marL="171450" indent="-171450">
              <a:buFont typeface="Arial" panose="020B0604020202020204" pitchFamily="34" charset="0"/>
              <a:buChar char="•"/>
            </a:pPr>
            <a:r>
              <a:rPr lang="en-US" baseline="0" dirty="0">
                <a:latin typeface="Calibri" panose="020F0502020204030204" pitchFamily="34" charset="0"/>
              </a:rPr>
              <a:t>Finally, is it realistic that you will</a:t>
            </a:r>
            <a:r>
              <a:rPr lang="en-US" dirty="0">
                <a:latin typeface="Calibri" panose="020F0502020204030204" pitchFamily="34" charset="0"/>
              </a:rPr>
              <a:t> be able to do all these tasks through manual configurations?</a:t>
            </a:r>
          </a:p>
        </p:txBody>
      </p:sp>
    </p:spTree>
    <p:extLst>
      <p:ext uri="{BB962C8B-B14F-4D97-AF65-F5344CB8AC3E}">
        <p14:creationId xmlns:p14="http://schemas.microsoft.com/office/powerpoint/2010/main" val="139165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Manually creating resources and adding new features and functionality to your environment </a:t>
            </a:r>
            <a:r>
              <a:rPr lang="en-US" b="0" i="1" dirty="0">
                <a:latin typeface="Calibri" panose="020F0502020204030204" pitchFamily="34" charset="0"/>
              </a:rPr>
              <a:t>does not scale</a:t>
            </a:r>
            <a:r>
              <a:rPr lang="en-US" dirty="0">
                <a:latin typeface="Calibri" panose="020F0502020204030204" pitchFamily="34" charset="0"/>
              </a:rPr>
              <a:t>. If you are responsible for a large corporate application, there might not be enough people to manually sail the ship.</a:t>
            </a:r>
          </a:p>
          <a:p>
            <a:endParaRPr lang="en-US" dirty="0">
              <a:latin typeface="Calibri" panose="020F0502020204030204" pitchFamily="34" charset="0"/>
            </a:endParaRPr>
          </a:p>
          <a:p>
            <a:r>
              <a:rPr lang="en-US" dirty="0">
                <a:latin typeface="Calibri" panose="020F0502020204030204" pitchFamily="34" charset="0"/>
              </a:rPr>
              <a:t>Also, creating architecture and applications from scratch does not have inherent </a:t>
            </a:r>
            <a:r>
              <a:rPr lang="en-US" b="0" i="1" dirty="0">
                <a:latin typeface="Calibri" panose="020F0502020204030204" pitchFamily="34" charset="0"/>
              </a:rPr>
              <a:t>version control</a:t>
            </a:r>
            <a:r>
              <a:rPr lang="en-US" dirty="0">
                <a:latin typeface="Calibri" panose="020F0502020204030204" pitchFamily="34" charset="0"/>
              </a:rPr>
              <a:t>. If there is an emergency,</a:t>
            </a:r>
            <a:r>
              <a:rPr lang="en-US" baseline="0" dirty="0">
                <a:latin typeface="Calibri" panose="020F0502020204030204" pitchFamily="34" charset="0"/>
              </a:rPr>
              <a:t> it’s helpful to be able to </a:t>
            </a:r>
            <a:r>
              <a:rPr lang="en-US" dirty="0">
                <a:latin typeface="Calibri" panose="020F0502020204030204" pitchFamily="34" charset="0"/>
              </a:rPr>
              <a:t>roll back the production stack to a previous version—but that is not possible</a:t>
            </a:r>
            <a:r>
              <a:rPr lang="en-US" baseline="0" dirty="0">
                <a:latin typeface="Calibri" panose="020F0502020204030204" pitchFamily="34" charset="0"/>
              </a:rPr>
              <a:t> when you create your environment manually. </a:t>
            </a:r>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Having an </a:t>
            </a:r>
            <a:r>
              <a:rPr lang="en-US" b="0" i="1" dirty="0">
                <a:latin typeface="Calibri" panose="020F0502020204030204" pitchFamily="34" charset="0"/>
              </a:rPr>
              <a:t>audit trail </a:t>
            </a:r>
            <a:r>
              <a:rPr lang="en-US" dirty="0">
                <a:latin typeface="Calibri" panose="020F0502020204030204" pitchFamily="34" charset="0"/>
              </a:rPr>
              <a:t>is important for many compliance and security situations. It’s dangerous to allow anyone in your organization</a:t>
            </a:r>
            <a:r>
              <a:rPr lang="en-US" baseline="0" dirty="0">
                <a:latin typeface="Calibri" panose="020F0502020204030204" pitchFamily="34" charset="0"/>
              </a:rPr>
              <a:t> to </a:t>
            </a:r>
            <a:r>
              <a:rPr lang="en-US" dirty="0">
                <a:latin typeface="Calibri" panose="020F0502020204030204" pitchFamily="34" charset="0"/>
              </a:rPr>
              <a:t>manually control and edit your environments. </a:t>
            </a:r>
          </a:p>
          <a:p>
            <a:endParaRPr lang="en-US" dirty="0">
              <a:latin typeface="Calibri" panose="020F0502020204030204" pitchFamily="34" charset="0"/>
            </a:endParaRPr>
          </a:p>
          <a:p>
            <a:r>
              <a:rPr lang="en-US" dirty="0">
                <a:latin typeface="Calibri" panose="020F0502020204030204" pitchFamily="34" charset="0"/>
              </a:rPr>
              <a:t>Finally, </a:t>
            </a:r>
            <a:r>
              <a:rPr lang="en-US" b="0" i="1" dirty="0">
                <a:latin typeface="Calibri" panose="020F0502020204030204" pitchFamily="34" charset="0"/>
              </a:rPr>
              <a:t>consistency</a:t>
            </a:r>
            <a:r>
              <a:rPr lang="en-US" dirty="0">
                <a:latin typeface="Calibri" panose="020F0502020204030204" pitchFamily="34" charset="0"/>
              </a:rPr>
              <a:t> is critical when you want to minimize risks. Automation enables you to maintain consistency.</a:t>
            </a:r>
          </a:p>
          <a:p>
            <a:endParaRPr lang="en-US" dirty="0"/>
          </a:p>
        </p:txBody>
      </p:sp>
    </p:spTree>
    <p:extLst>
      <p:ext uri="{BB962C8B-B14F-4D97-AF65-F5344CB8AC3E}">
        <p14:creationId xmlns:p14="http://schemas.microsoft.com/office/powerpoint/2010/main" val="9289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33553"/>
          </a:xfrm>
        </p:spPr>
        <p:txBody>
          <a:bodyPr/>
          <a:lstStyle/>
          <a:p>
            <a:r>
              <a:rPr lang="en-US" sz="1100" kern="1200" dirty="0">
                <a:solidFill>
                  <a:schemeClr val="tx1"/>
                </a:solidFill>
                <a:effectLst/>
                <a:latin typeface="+mn-lt"/>
                <a:ea typeface="+mn-ea"/>
                <a:cs typeface="+mn-cs"/>
              </a:rPr>
              <a:t>Also consider how well manual approaches comply with the design principles of the </a:t>
            </a:r>
            <a:r>
              <a:rPr lang="en-US" dirty="0"/>
              <a:t>AWS W</a:t>
            </a:r>
            <a:r>
              <a:rPr lang="en-US" sz="1100" kern="1200" dirty="0">
                <a:solidFill>
                  <a:schemeClr val="tx1"/>
                </a:solidFill>
                <a:effectLst/>
                <a:latin typeface="+mn-lt"/>
                <a:ea typeface="+mn-ea"/>
                <a:cs typeface="+mn-cs"/>
              </a:rPr>
              <a:t>ell-Architected Framework. One of the six design principles of </a:t>
            </a:r>
            <a:r>
              <a:rPr lang="en-US" dirty="0">
                <a:hlinkClick r:id="rId3"/>
              </a:rPr>
              <a:t>operational excellence</a:t>
            </a:r>
            <a:r>
              <a:rPr lang="en-US" dirty="0"/>
              <a:t> </a:t>
            </a:r>
            <a:r>
              <a:rPr lang="en-US" sz="1100" kern="1200" dirty="0">
                <a:solidFill>
                  <a:schemeClr val="tx1"/>
                </a:solidFill>
                <a:effectLst/>
                <a:latin typeface="+mn-lt"/>
                <a:ea typeface="+mn-ea"/>
                <a:cs typeface="+mn-cs"/>
              </a:rPr>
              <a:t>is to </a:t>
            </a:r>
            <a:r>
              <a:rPr lang="en-US" sz="1100" b="0" i="1" kern="1200" dirty="0">
                <a:solidFill>
                  <a:schemeClr val="tx1"/>
                </a:solidFill>
                <a:effectLst/>
                <a:latin typeface="+mn-lt"/>
                <a:ea typeface="+mn-ea"/>
                <a:cs typeface="+mn-cs"/>
              </a:rPr>
              <a:t>perform operations as code</a:t>
            </a:r>
            <a:r>
              <a:rPr lang="en-US" sz="1100" kern="1200" dirty="0">
                <a:solidFill>
                  <a:schemeClr val="tx1"/>
                </a:solidFill>
                <a:effectLst/>
                <a:latin typeface="+mn-lt"/>
                <a:ea typeface="+mn-ea"/>
                <a:cs typeface="+mn-cs"/>
              </a:rPr>
              <a:t>. In the cloud, you can apply the same engineering discipline that you use for application code to your entire environment. You can define your entire workload (applications, infrastructure, and other resources) as code and update it with code. You can script your operations procedures and automate when they run by triggering them in response to events. By performing operations as code, you limit human error and enable consistent responses to events.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Another operational excellence design principle is to </a:t>
            </a:r>
            <a:r>
              <a:rPr lang="en-US" sz="1100" b="0" i="1" kern="1200" dirty="0">
                <a:solidFill>
                  <a:schemeClr val="tx1"/>
                </a:solidFill>
                <a:effectLst/>
                <a:latin typeface="+mn-lt"/>
                <a:ea typeface="+mn-ea"/>
                <a:cs typeface="+mn-cs"/>
              </a:rPr>
              <a:t>make frequent, small, reversible changes</a:t>
            </a:r>
            <a:r>
              <a:rPr lang="en-US" dirty="0"/>
              <a:t>. That is, d</a:t>
            </a:r>
            <a:r>
              <a:rPr lang="en-US" sz="1100" kern="1200" dirty="0">
                <a:solidFill>
                  <a:schemeClr val="tx1"/>
                </a:solidFill>
                <a:effectLst/>
                <a:latin typeface="+mn-lt"/>
                <a:ea typeface="+mn-ea"/>
                <a:cs typeface="+mn-cs"/>
              </a:rPr>
              <a:t>esign workloads to enable regular updates to components so that you can increase the flow of beneficial changes into your workload. Make changes in small increments that can be reversed if they do not help you identify and resolve issues that were introduced to your environment. When possible, try not to affect customers when you make these changes.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Finally, one of the design principles of the Well-Architected </a:t>
            </a:r>
            <a:r>
              <a:rPr lang="en-US" dirty="0">
                <a:hlinkClick r:id="rId4"/>
              </a:rPr>
              <a:t>reliability pillar</a:t>
            </a:r>
            <a:r>
              <a:rPr lang="en-US" dirty="0"/>
              <a:t> </a:t>
            </a:r>
            <a:r>
              <a:rPr lang="en-US" sz="1100" kern="1200" dirty="0">
                <a:solidFill>
                  <a:schemeClr val="tx1"/>
                </a:solidFill>
                <a:effectLst/>
                <a:latin typeface="+mn-lt"/>
                <a:ea typeface="+mn-ea"/>
                <a:cs typeface="+mn-cs"/>
              </a:rPr>
              <a:t>is to </a:t>
            </a:r>
            <a:r>
              <a:rPr lang="en-US" sz="1100" b="0" i="1" kern="1200" dirty="0">
                <a:solidFill>
                  <a:schemeClr val="tx1"/>
                </a:solidFill>
                <a:effectLst/>
                <a:latin typeface="+mn-lt"/>
                <a:ea typeface="+mn-ea"/>
                <a:cs typeface="+mn-cs"/>
              </a:rPr>
              <a:t>manage change in automation</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Changes to your infrastructure should be done via automation. Therefore, the changes that must be managed are changes to the automation. Making changes to production systems is one of the largest risk areas for many organizations. In operations, use automation wherever it’s practical, like for testing and deploying changes, adding or removing capacity, and migrating data. </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180625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 No Logo">
    <p:spTree>
      <p:nvGrpSpPr>
        <p:cNvPr id="1" name=""/>
        <p:cNvGrpSpPr/>
        <p:nvPr/>
      </p:nvGrpSpPr>
      <p:grpSpPr>
        <a:xfrm>
          <a:off x="0" y="0"/>
          <a:ext cx="0" cy="0"/>
          <a:chOff x="0" y="0"/>
          <a:chExt cx="0" cy="0"/>
        </a:xfrm>
      </p:grpSpPr>
      <p:sp>
        <p:nvSpPr>
          <p:cNvPr id="4" name="TextBox 3"/>
          <p:cNvSpPr txBox="1"/>
          <p:nvPr/>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3300347" y="1240199"/>
            <a:ext cx="8092722" cy="1667558"/>
          </a:xfrm>
        </p:spPr>
        <p:txBody>
          <a:bodyPr anchor="ctr" anchorCtr="0">
            <a:noAutofit/>
          </a:bodyPr>
          <a:lstStyle>
            <a:lvl1pPr algn="r">
              <a:defRPr sz="4000"/>
            </a:lvl1pPr>
          </a:lstStyle>
          <a:p>
            <a:r>
              <a:rPr lang="en-US"/>
              <a:t>Click to edit Master title style</a:t>
            </a:r>
            <a:endParaRPr lang="en-US" dirty="0"/>
          </a:p>
        </p:txBody>
      </p:sp>
      <p:sp>
        <p:nvSpPr>
          <p:cNvPr id="7" name="TextBox 6"/>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8" name="TextBox 7"/>
          <p:cNvSpPr txBox="1"/>
          <p:nvPr userDrawn="1"/>
        </p:nvSpPr>
        <p:spPr>
          <a:xfrm>
            <a:off x="9914966" y="8139953"/>
            <a:ext cx="184731" cy="683264"/>
          </a:xfrm>
          <a:prstGeom prst="rect">
            <a:avLst/>
          </a:prstGeom>
          <a:noFill/>
        </p:spPr>
        <p:txBody>
          <a:bodyPr wrap="none" rtlCol="0">
            <a:spAutoFit/>
          </a:bodyPr>
          <a:lstStyle/>
          <a:p>
            <a:endParaRPr lang="en-US" sz="3840" dirty="0"/>
          </a:p>
        </p:txBody>
      </p:sp>
    </p:spTree>
    <p:extLst>
      <p:ext uri="{BB962C8B-B14F-4D97-AF65-F5344CB8AC3E}">
        <p14:creationId xmlns:p14="http://schemas.microsoft.com/office/powerpoint/2010/main" val="397173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6"/>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5" Type="http://schemas.openxmlformats.org/officeDocument/2006/relationships/image" Target="../media/image40.sv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12.xml"/><Relationship Id="rId7" Type="http://schemas.openxmlformats.org/officeDocument/2006/relationships/image" Target="../media/image40.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slideLayout" Target="../slideLayouts/slideLayout5.xml"/><Relationship Id="rId16" Type="http://schemas.openxmlformats.org/officeDocument/2006/relationships/image" Target="../media/image51.png"/><Relationship Id="rId1" Type="http://schemas.openxmlformats.org/officeDocument/2006/relationships/tags" Target="../tags/tag37.xml"/><Relationship Id="rId6" Type="http://schemas.openxmlformats.org/officeDocument/2006/relationships/image" Target="../media/image39.png"/><Relationship Id="rId11" Type="http://schemas.openxmlformats.org/officeDocument/2006/relationships/image" Target="../media/image46.svg"/><Relationship Id="rId5" Type="http://schemas.openxmlformats.org/officeDocument/2006/relationships/image" Target="../media/image42.sv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sv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notesSlide" Target="../notesSlides/notesSlide13.xml"/><Relationship Id="rId7" Type="http://schemas.openxmlformats.org/officeDocument/2006/relationships/image" Target="../media/image52.svg"/><Relationship Id="rId12"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51.png"/><Relationship Id="rId11" Type="http://schemas.openxmlformats.org/officeDocument/2006/relationships/diagramColors" Target="../diagrams/colors1.xml"/><Relationship Id="rId5" Type="http://schemas.openxmlformats.org/officeDocument/2006/relationships/image" Target="../media/image42.svg"/><Relationship Id="rId10" Type="http://schemas.openxmlformats.org/officeDocument/2006/relationships/diagramQuickStyle" Target="../diagrams/quickStyle1.xml"/><Relationship Id="rId4" Type="http://schemas.openxmlformats.org/officeDocument/2006/relationships/image" Target="../media/image41.png"/><Relationship Id="rId9"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svg"/><Relationship Id="rId3" Type="http://schemas.openxmlformats.org/officeDocument/2006/relationships/notesSlide" Target="../notesSlides/notesSlide14.xml"/><Relationship Id="rId7" Type="http://schemas.openxmlformats.org/officeDocument/2006/relationships/image" Target="../media/image56.svg"/><Relationship Id="rId12"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55.png"/><Relationship Id="rId11" Type="http://schemas.openxmlformats.org/officeDocument/2006/relationships/image" Target="../media/image26.svg"/><Relationship Id="rId5" Type="http://schemas.openxmlformats.org/officeDocument/2006/relationships/image" Target="../media/image54.svg"/><Relationship Id="rId10" Type="http://schemas.openxmlformats.org/officeDocument/2006/relationships/image" Target="../media/image25.png"/><Relationship Id="rId4" Type="http://schemas.openxmlformats.org/officeDocument/2006/relationships/image" Target="../media/image53.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2.sv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6.svg"/><Relationship Id="rId3" Type="http://schemas.openxmlformats.org/officeDocument/2006/relationships/notesSlide" Target="../notesSlides/notesSlide17.xml"/><Relationship Id="rId7" Type="http://schemas.openxmlformats.org/officeDocument/2006/relationships/image" Target="../media/image60.svg"/><Relationship Id="rId12"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59.png"/><Relationship Id="rId11" Type="http://schemas.openxmlformats.org/officeDocument/2006/relationships/image" Target="../media/image26.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25.png"/><Relationship Id="rId4" Type="http://schemas.openxmlformats.org/officeDocument/2006/relationships/image" Target="../media/image53.png"/><Relationship Id="rId9" Type="http://schemas.openxmlformats.org/officeDocument/2006/relationships/image" Target="../media/image62.svg"/><Relationship Id="rId1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8.xml"/><Relationship Id="rId7" Type="http://schemas.openxmlformats.org/officeDocument/2006/relationships/image" Target="../media/image66.svg"/><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65.png"/><Relationship Id="rId5" Type="http://schemas.openxmlformats.org/officeDocument/2006/relationships/image" Target="../media/image60.svg"/><Relationship Id="rId10" Type="http://schemas.openxmlformats.org/officeDocument/2006/relationships/image" Target="../media/image40.svg"/><Relationship Id="rId4" Type="http://schemas.openxmlformats.org/officeDocument/2006/relationships/image" Target="../media/image59.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notesSlide" Target="../notesSlides/notesSlide19.xml"/><Relationship Id="rId7" Type="http://schemas.openxmlformats.org/officeDocument/2006/relationships/image" Target="../media/image62.svg"/><Relationship Id="rId12"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61.png"/><Relationship Id="rId11" Type="http://schemas.openxmlformats.org/officeDocument/2006/relationships/image" Target="../media/image71.svg"/><Relationship Id="rId5" Type="http://schemas.openxmlformats.org/officeDocument/2006/relationships/image" Target="../media/image54.svg"/><Relationship Id="rId15" Type="http://schemas.openxmlformats.org/officeDocument/2006/relationships/image" Target="../media/image60.sv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sv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45.xml"/><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74.tiff"/><Relationship Id="rId4" Type="http://schemas.openxmlformats.org/officeDocument/2006/relationships/hyperlink" Target="https://aws.amazon.com/quickstar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svg"/><Relationship Id="rId18" Type="http://schemas.openxmlformats.org/officeDocument/2006/relationships/image" Target="../media/image27.png"/><Relationship Id="rId3" Type="http://schemas.openxmlformats.org/officeDocument/2006/relationships/notesSlide" Target="../notesSlides/notesSlide22.xml"/><Relationship Id="rId21" Type="http://schemas.openxmlformats.org/officeDocument/2006/relationships/image" Target="../media/image62.svg"/><Relationship Id="rId7" Type="http://schemas.openxmlformats.org/officeDocument/2006/relationships/image" Target="../media/image76.png"/><Relationship Id="rId12" Type="http://schemas.openxmlformats.org/officeDocument/2006/relationships/image" Target="../media/image17.png"/><Relationship Id="rId17" Type="http://schemas.openxmlformats.org/officeDocument/2006/relationships/image" Target="../media/image26.svg"/><Relationship Id="rId2" Type="http://schemas.openxmlformats.org/officeDocument/2006/relationships/slideLayout" Target="../slideLayouts/slideLayout6.xml"/><Relationship Id="rId16" Type="http://schemas.openxmlformats.org/officeDocument/2006/relationships/image" Target="../media/image25.png"/><Relationship Id="rId20" Type="http://schemas.openxmlformats.org/officeDocument/2006/relationships/image" Target="../media/image61.png"/><Relationship Id="rId1" Type="http://schemas.openxmlformats.org/officeDocument/2006/relationships/tags" Target="../tags/tag47.xml"/><Relationship Id="rId6" Type="http://schemas.openxmlformats.org/officeDocument/2006/relationships/image" Target="../media/image75.tiff"/><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20.svg"/><Relationship Id="rId10" Type="http://schemas.openxmlformats.org/officeDocument/2006/relationships/image" Target="../media/image59.png"/><Relationship Id="rId19" Type="http://schemas.openxmlformats.org/officeDocument/2006/relationships/image" Target="../media/image28.svg"/><Relationship Id="rId4" Type="http://schemas.openxmlformats.org/officeDocument/2006/relationships/image" Target="../media/image53.png"/><Relationship Id="rId9" Type="http://schemas.openxmlformats.org/officeDocument/2006/relationships/image" Target="../media/image15.svg"/><Relationship Id="rId14" Type="http://schemas.openxmlformats.org/officeDocument/2006/relationships/image" Target="../media/image19.png"/><Relationship Id="rId22"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78.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7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1.svg"/><Relationship Id="rId18" Type="http://schemas.openxmlformats.org/officeDocument/2006/relationships/image" Target="../media/image84.png"/><Relationship Id="rId3" Type="http://schemas.openxmlformats.org/officeDocument/2006/relationships/notesSlide" Target="../notesSlides/notesSlide26.xml"/><Relationship Id="rId21" Type="http://schemas.openxmlformats.org/officeDocument/2006/relationships/image" Target="../media/image87.svg"/><Relationship Id="rId7" Type="http://schemas.openxmlformats.org/officeDocument/2006/relationships/image" Target="../media/image60.svg"/><Relationship Id="rId12" Type="http://schemas.openxmlformats.org/officeDocument/2006/relationships/image" Target="../media/image80.png"/><Relationship Id="rId17" Type="http://schemas.openxmlformats.org/officeDocument/2006/relationships/image" Target="../media/image26.svg"/><Relationship Id="rId2" Type="http://schemas.openxmlformats.org/officeDocument/2006/relationships/slideLayout" Target="../slideLayouts/slideLayout5.xml"/><Relationship Id="rId16" Type="http://schemas.openxmlformats.org/officeDocument/2006/relationships/image" Target="../media/image25.png"/><Relationship Id="rId20" Type="http://schemas.openxmlformats.org/officeDocument/2006/relationships/image" Target="../media/image86.png"/><Relationship Id="rId1" Type="http://schemas.openxmlformats.org/officeDocument/2006/relationships/tags" Target="../tags/tag51.xml"/><Relationship Id="rId6" Type="http://schemas.openxmlformats.org/officeDocument/2006/relationships/image" Target="../media/image59.png"/><Relationship Id="rId11" Type="http://schemas.openxmlformats.org/officeDocument/2006/relationships/image" Target="../media/image62.svg"/><Relationship Id="rId5" Type="http://schemas.openxmlformats.org/officeDocument/2006/relationships/image" Target="../media/image54.svg"/><Relationship Id="rId15" Type="http://schemas.openxmlformats.org/officeDocument/2006/relationships/image" Target="../media/image83.svg"/><Relationship Id="rId10" Type="http://schemas.openxmlformats.org/officeDocument/2006/relationships/image" Target="../media/image61.png"/><Relationship Id="rId19" Type="http://schemas.openxmlformats.org/officeDocument/2006/relationships/image" Target="../media/image85.svg"/><Relationship Id="rId4" Type="http://schemas.openxmlformats.org/officeDocument/2006/relationships/image" Target="../media/image53.png"/><Relationship Id="rId9" Type="http://schemas.openxmlformats.org/officeDocument/2006/relationships/image" Target="../media/image15.svg"/><Relationship Id="rId1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tags" Target="../tags/tag52.xml"/><Relationship Id="rId5" Type="http://schemas.openxmlformats.org/officeDocument/2006/relationships/image" Target="../media/image89.png"/><Relationship Id="rId4" Type="http://schemas.openxmlformats.org/officeDocument/2006/relationships/image" Target="../media/image88.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90.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9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31.xml"/><Relationship Id="rId7" Type="http://schemas.openxmlformats.org/officeDocument/2006/relationships/image" Target="../media/image25.png"/><Relationship Id="rId12" Type="http://schemas.openxmlformats.org/officeDocument/2006/relationships/image" Target="../media/image64.sv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62.svg"/><Relationship Id="rId11" Type="http://schemas.openxmlformats.org/officeDocument/2006/relationships/image" Target="../media/image63.png"/><Relationship Id="rId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92.tiff"/><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94.sv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18" Type="http://schemas.openxmlformats.org/officeDocument/2006/relationships/image" Target="../media/image105.png"/><Relationship Id="rId3" Type="http://schemas.openxmlformats.org/officeDocument/2006/relationships/notesSlide" Target="../notesSlides/notesSlide33.xml"/><Relationship Id="rId21" Type="http://schemas.openxmlformats.org/officeDocument/2006/relationships/image" Target="../media/image108.svg"/><Relationship Id="rId7" Type="http://schemas.openxmlformats.org/officeDocument/2006/relationships/image" Target="../media/image73.sv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slideLayout" Target="../slideLayouts/slideLayout5.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tags" Target="../tags/tag58.xml"/><Relationship Id="rId6" Type="http://schemas.openxmlformats.org/officeDocument/2006/relationships/image" Target="../media/image72.png"/><Relationship Id="rId11" Type="http://schemas.openxmlformats.org/officeDocument/2006/relationships/image" Target="../media/image98.svg"/><Relationship Id="rId5" Type="http://schemas.openxmlformats.org/officeDocument/2006/relationships/image" Target="../media/image94.svg"/><Relationship Id="rId15" Type="http://schemas.openxmlformats.org/officeDocument/2006/relationships/image" Target="../media/image102.svg"/><Relationship Id="rId23" Type="http://schemas.openxmlformats.org/officeDocument/2006/relationships/image" Target="../media/image110.svg"/><Relationship Id="rId10" Type="http://schemas.openxmlformats.org/officeDocument/2006/relationships/image" Target="../media/image97.png"/><Relationship Id="rId19" Type="http://schemas.openxmlformats.org/officeDocument/2006/relationships/image" Target="../media/image106.svg"/><Relationship Id="rId4" Type="http://schemas.openxmlformats.org/officeDocument/2006/relationships/image" Target="../media/image93.png"/><Relationship Id="rId9" Type="http://schemas.openxmlformats.org/officeDocument/2006/relationships/image" Target="../media/image96.svg"/><Relationship Id="rId14" Type="http://schemas.openxmlformats.org/officeDocument/2006/relationships/image" Target="../media/image101.png"/><Relationship Id="rId22"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6.svg"/><Relationship Id="rId18" Type="http://schemas.openxmlformats.org/officeDocument/2006/relationships/image" Target="../media/image111.png"/><Relationship Id="rId3" Type="http://schemas.openxmlformats.org/officeDocument/2006/relationships/notesSlide" Target="../notesSlides/notesSlide34.xml"/><Relationship Id="rId21" Type="http://schemas.openxmlformats.org/officeDocument/2006/relationships/image" Target="../media/image108.svg"/><Relationship Id="rId7" Type="http://schemas.openxmlformats.org/officeDocument/2006/relationships/image" Target="../media/image40.svg"/><Relationship Id="rId12" Type="http://schemas.openxmlformats.org/officeDocument/2006/relationships/image" Target="../media/image25.png"/><Relationship Id="rId17" Type="http://schemas.openxmlformats.org/officeDocument/2006/relationships/image" Target="../media/image110.svg"/><Relationship Id="rId2" Type="http://schemas.openxmlformats.org/officeDocument/2006/relationships/slideLayout" Target="../slideLayouts/slideLayout5.xml"/><Relationship Id="rId16" Type="http://schemas.openxmlformats.org/officeDocument/2006/relationships/image" Target="../media/image109.png"/><Relationship Id="rId20" Type="http://schemas.openxmlformats.org/officeDocument/2006/relationships/image" Target="../media/image107.png"/><Relationship Id="rId1" Type="http://schemas.openxmlformats.org/officeDocument/2006/relationships/tags" Target="../tags/tag59.xml"/><Relationship Id="rId6" Type="http://schemas.openxmlformats.org/officeDocument/2006/relationships/image" Target="../media/image39.png"/><Relationship Id="rId11" Type="http://schemas.openxmlformats.org/officeDocument/2006/relationships/image" Target="../media/image83.svg"/><Relationship Id="rId5" Type="http://schemas.openxmlformats.org/officeDocument/2006/relationships/image" Target="../media/image15.svg"/><Relationship Id="rId15" Type="http://schemas.openxmlformats.org/officeDocument/2006/relationships/image" Target="../media/image94.svg"/><Relationship Id="rId23" Type="http://schemas.openxmlformats.org/officeDocument/2006/relationships/image" Target="../media/image96.svg"/><Relationship Id="rId10" Type="http://schemas.openxmlformats.org/officeDocument/2006/relationships/image" Target="../media/image82.png"/><Relationship Id="rId19" Type="http://schemas.openxmlformats.org/officeDocument/2006/relationships/image" Target="../media/image112.svg"/><Relationship Id="rId4" Type="http://schemas.openxmlformats.org/officeDocument/2006/relationships/image" Target="../media/image14.png"/><Relationship Id="rId9" Type="http://schemas.openxmlformats.org/officeDocument/2006/relationships/image" Target="../media/image62.svg"/><Relationship Id="rId14" Type="http://schemas.openxmlformats.org/officeDocument/2006/relationships/image" Target="../media/image93.png"/><Relationship Id="rId22"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60.xml"/><Relationship Id="rId6" Type="http://schemas.openxmlformats.org/officeDocument/2006/relationships/image" Target="../media/image115.jpeg"/><Relationship Id="rId5" Type="http://schemas.openxmlformats.org/officeDocument/2006/relationships/image" Target="../media/image114.sv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6.svg"/><Relationship Id="rId18" Type="http://schemas.openxmlformats.org/officeDocument/2006/relationships/image" Target="../media/image120.png"/><Relationship Id="rId3" Type="http://schemas.openxmlformats.org/officeDocument/2006/relationships/notesSlide" Target="../notesSlides/notesSlide36.xml"/><Relationship Id="rId7" Type="http://schemas.openxmlformats.org/officeDocument/2006/relationships/image" Target="../media/image15.svg"/><Relationship Id="rId12" Type="http://schemas.openxmlformats.org/officeDocument/2006/relationships/image" Target="../media/image55.png"/><Relationship Id="rId17" Type="http://schemas.openxmlformats.org/officeDocument/2006/relationships/image" Target="../media/image119.svg"/><Relationship Id="rId2" Type="http://schemas.openxmlformats.org/officeDocument/2006/relationships/slideLayout" Target="../slideLayouts/slideLayout5.xml"/><Relationship Id="rId16" Type="http://schemas.openxmlformats.org/officeDocument/2006/relationships/image" Target="../media/image118.png"/><Relationship Id="rId1" Type="http://schemas.openxmlformats.org/officeDocument/2006/relationships/tags" Target="../tags/tag61.xml"/><Relationship Id="rId6" Type="http://schemas.openxmlformats.org/officeDocument/2006/relationships/image" Target="../media/image14.png"/><Relationship Id="rId11" Type="http://schemas.openxmlformats.org/officeDocument/2006/relationships/image" Target="../media/image117.svg"/><Relationship Id="rId5" Type="http://schemas.openxmlformats.org/officeDocument/2006/relationships/image" Target="../media/image114.svg"/><Relationship Id="rId15" Type="http://schemas.openxmlformats.org/officeDocument/2006/relationships/image" Target="../media/image26.svg"/><Relationship Id="rId10" Type="http://schemas.openxmlformats.org/officeDocument/2006/relationships/image" Target="../media/image116.png"/><Relationship Id="rId19" Type="http://schemas.openxmlformats.org/officeDocument/2006/relationships/image" Target="../media/image121.svg"/><Relationship Id="rId4" Type="http://schemas.openxmlformats.org/officeDocument/2006/relationships/image" Target="../media/image113.png"/><Relationship Id="rId9" Type="http://schemas.openxmlformats.org/officeDocument/2006/relationships/image" Target="../media/image64.svg"/><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29.png"/><Relationship Id="rId18" Type="http://schemas.openxmlformats.org/officeDocument/2006/relationships/image" Target="../media/image130.svg"/><Relationship Id="rId26" Type="http://schemas.openxmlformats.org/officeDocument/2006/relationships/image" Target="../media/image134.svg"/><Relationship Id="rId3" Type="http://schemas.openxmlformats.org/officeDocument/2006/relationships/notesSlide" Target="../notesSlides/notesSlide37.xml"/><Relationship Id="rId21" Type="http://schemas.openxmlformats.org/officeDocument/2006/relationships/image" Target="../media/image131.png"/><Relationship Id="rId7" Type="http://schemas.openxmlformats.org/officeDocument/2006/relationships/image" Target="../media/image123.png"/><Relationship Id="rId12" Type="http://schemas.openxmlformats.org/officeDocument/2006/relationships/image" Target="../media/image128.svg"/><Relationship Id="rId17" Type="http://schemas.openxmlformats.org/officeDocument/2006/relationships/image" Target="../media/image129.png"/><Relationship Id="rId25" Type="http://schemas.openxmlformats.org/officeDocument/2006/relationships/image" Target="../media/image133.png"/><Relationship Id="rId2" Type="http://schemas.openxmlformats.org/officeDocument/2006/relationships/slideLayout" Target="../slideLayouts/slideLayout5.xml"/><Relationship Id="rId16" Type="http://schemas.openxmlformats.org/officeDocument/2006/relationships/image" Target="../media/image56.svg"/><Relationship Id="rId20" Type="http://schemas.openxmlformats.org/officeDocument/2006/relationships/image" Target="../media/image52.svg"/><Relationship Id="rId1" Type="http://schemas.openxmlformats.org/officeDocument/2006/relationships/tags" Target="../tags/tag62.xml"/><Relationship Id="rId6" Type="http://schemas.openxmlformats.org/officeDocument/2006/relationships/image" Target="../media/image40.svg"/><Relationship Id="rId11" Type="http://schemas.openxmlformats.org/officeDocument/2006/relationships/image" Target="../media/image127.png"/><Relationship Id="rId24" Type="http://schemas.openxmlformats.org/officeDocument/2006/relationships/image" Target="../media/image112.svg"/><Relationship Id="rId5" Type="http://schemas.openxmlformats.org/officeDocument/2006/relationships/image" Target="../media/image39.png"/><Relationship Id="rId15" Type="http://schemas.openxmlformats.org/officeDocument/2006/relationships/image" Target="../media/image55.png"/><Relationship Id="rId23" Type="http://schemas.openxmlformats.org/officeDocument/2006/relationships/image" Target="../media/image111.png"/><Relationship Id="rId10" Type="http://schemas.openxmlformats.org/officeDocument/2006/relationships/image" Target="../media/image126.svg"/><Relationship Id="rId19" Type="http://schemas.openxmlformats.org/officeDocument/2006/relationships/image" Target="../media/image51.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30.svg"/><Relationship Id="rId22" Type="http://schemas.openxmlformats.org/officeDocument/2006/relationships/image" Target="../media/image132.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39.xml"/><Relationship Id="rId7" Type="http://schemas.openxmlformats.org/officeDocument/2006/relationships/image" Target="../media/image138.sv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137.png"/><Relationship Id="rId5" Type="http://schemas.openxmlformats.org/officeDocument/2006/relationships/image" Target="../media/image136.svg"/><Relationship Id="rId10" Type="http://schemas.openxmlformats.org/officeDocument/2006/relationships/image" Target="../media/image141.jpeg"/><Relationship Id="rId4" Type="http://schemas.openxmlformats.org/officeDocument/2006/relationships/image" Target="../media/image135.png"/><Relationship Id="rId9" Type="http://schemas.openxmlformats.org/officeDocument/2006/relationships/image" Target="../media/image140.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40.xml"/><Relationship Id="rId7" Type="http://schemas.openxmlformats.org/officeDocument/2006/relationships/image" Target="../media/image145.svg"/><Relationship Id="rId2" Type="http://schemas.openxmlformats.org/officeDocument/2006/relationships/slideLayout" Target="../slideLayouts/slideLayout5.xml"/><Relationship Id="rId1" Type="http://schemas.openxmlformats.org/officeDocument/2006/relationships/tags" Target="../tags/tag65.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 Id="rId9" Type="http://schemas.openxmlformats.org/officeDocument/2006/relationships/image" Target="../media/image146.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66.xml"/><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4.svg"/><Relationship Id="rId18" Type="http://schemas.openxmlformats.org/officeDocument/2006/relationships/image" Target="../media/image58.svg"/><Relationship Id="rId3" Type="http://schemas.openxmlformats.org/officeDocument/2006/relationships/notesSlide" Target="../notesSlides/notesSlide42.xml"/><Relationship Id="rId21" Type="http://schemas.openxmlformats.org/officeDocument/2006/relationships/image" Target="../media/image149.png"/><Relationship Id="rId7" Type="http://schemas.openxmlformats.org/officeDocument/2006/relationships/image" Target="../media/image128.svg"/><Relationship Id="rId12" Type="http://schemas.openxmlformats.org/officeDocument/2006/relationships/image" Target="../media/image63.png"/><Relationship Id="rId17" Type="http://schemas.openxmlformats.org/officeDocument/2006/relationships/image" Target="../media/image57.png"/><Relationship Id="rId2" Type="http://schemas.openxmlformats.org/officeDocument/2006/relationships/slideLayout" Target="../slideLayouts/slideLayout5.xml"/><Relationship Id="rId16" Type="http://schemas.openxmlformats.org/officeDocument/2006/relationships/image" Target="../media/image71.svg"/><Relationship Id="rId20" Type="http://schemas.openxmlformats.org/officeDocument/2006/relationships/image" Target="../media/image15.svg"/><Relationship Id="rId1" Type="http://schemas.openxmlformats.org/officeDocument/2006/relationships/tags" Target="../tags/tag67.xml"/><Relationship Id="rId6" Type="http://schemas.openxmlformats.org/officeDocument/2006/relationships/image" Target="../media/image127.png"/><Relationship Id="rId11" Type="http://schemas.openxmlformats.org/officeDocument/2006/relationships/image" Target="../media/image56.svg"/><Relationship Id="rId24" Type="http://schemas.openxmlformats.org/officeDocument/2006/relationships/image" Target="../media/image152.svg"/><Relationship Id="rId5" Type="http://schemas.openxmlformats.org/officeDocument/2006/relationships/image" Target="../media/image126.svg"/><Relationship Id="rId15" Type="http://schemas.openxmlformats.org/officeDocument/2006/relationships/image" Target="../media/image70.png"/><Relationship Id="rId23" Type="http://schemas.openxmlformats.org/officeDocument/2006/relationships/image" Target="../media/image151.png"/><Relationship Id="rId10" Type="http://schemas.openxmlformats.org/officeDocument/2006/relationships/image" Target="../media/image55.png"/><Relationship Id="rId19" Type="http://schemas.openxmlformats.org/officeDocument/2006/relationships/image" Target="../media/image14.png"/><Relationship Id="rId4" Type="http://schemas.openxmlformats.org/officeDocument/2006/relationships/image" Target="../media/image125.png"/><Relationship Id="rId9" Type="http://schemas.openxmlformats.org/officeDocument/2006/relationships/image" Target="../media/image26.svg"/><Relationship Id="rId14" Type="http://schemas.openxmlformats.org/officeDocument/2006/relationships/image" Target="../media/image148.png"/><Relationship Id="rId22" Type="http://schemas.openxmlformats.org/officeDocument/2006/relationships/image" Target="../media/image150.svg"/></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43.xml"/><Relationship Id="rId7" Type="http://schemas.openxmlformats.org/officeDocument/2006/relationships/image" Target="../media/image114.svg"/><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image" Target="../media/image113.png"/><Relationship Id="rId11" Type="http://schemas.openxmlformats.org/officeDocument/2006/relationships/image" Target="../media/image44.svg"/><Relationship Id="rId5" Type="http://schemas.openxmlformats.org/officeDocument/2006/relationships/image" Target="../media/image143.svg"/><Relationship Id="rId10" Type="http://schemas.openxmlformats.org/officeDocument/2006/relationships/image" Target="../media/image43.png"/><Relationship Id="rId4" Type="http://schemas.openxmlformats.org/officeDocument/2006/relationships/image" Target="../media/image142.png"/><Relationship Id="rId9"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1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154.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4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12.svg"/><Relationship Id="rId18" Type="http://schemas.openxmlformats.org/officeDocument/2006/relationships/image" Target="../media/image80.png"/><Relationship Id="rId3" Type="http://schemas.openxmlformats.org/officeDocument/2006/relationships/notesSlide" Target="../notesSlides/notesSlide48.xml"/><Relationship Id="rId21" Type="http://schemas.openxmlformats.org/officeDocument/2006/relationships/image" Target="../media/image73.svg"/><Relationship Id="rId7" Type="http://schemas.openxmlformats.org/officeDocument/2006/relationships/image" Target="../media/image60.svg"/><Relationship Id="rId12" Type="http://schemas.openxmlformats.org/officeDocument/2006/relationships/image" Target="../media/image111.png"/><Relationship Id="rId17" Type="http://schemas.openxmlformats.org/officeDocument/2006/relationships/image" Target="../media/image62.svg"/><Relationship Id="rId25"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61.png"/><Relationship Id="rId20" Type="http://schemas.openxmlformats.org/officeDocument/2006/relationships/image" Target="../media/image72.png"/><Relationship Id="rId1" Type="http://schemas.openxmlformats.org/officeDocument/2006/relationships/tags" Target="../tags/tag73.xml"/><Relationship Id="rId6" Type="http://schemas.openxmlformats.org/officeDocument/2006/relationships/image" Target="../media/image59.png"/><Relationship Id="rId11" Type="http://schemas.openxmlformats.org/officeDocument/2006/relationships/image" Target="../media/image83.svg"/><Relationship Id="rId24" Type="http://schemas.openxmlformats.org/officeDocument/2006/relationships/image" Target="../media/image14.png"/><Relationship Id="rId5" Type="http://schemas.openxmlformats.org/officeDocument/2006/relationships/image" Target="../media/image54.svg"/><Relationship Id="rId15" Type="http://schemas.openxmlformats.org/officeDocument/2006/relationships/image" Target="../media/image106.svg"/><Relationship Id="rId23" Type="http://schemas.openxmlformats.org/officeDocument/2006/relationships/image" Target="../media/image20.svg"/><Relationship Id="rId10" Type="http://schemas.openxmlformats.org/officeDocument/2006/relationships/image" Target="../media/image82.png"/><Relationship Id="rId19" Type="http://schemas.openxmlformats.org/officeDocument/2006/relationships/image" Target="../media/image81.svg"/><Relationship Id="rId4" Type="http://schemas.openxmlformats.org/officeDocument/2006/relationships/image" Target="../media/image53.png"/><Relationship Id="rId9" Type="http://schemas.openxmlformats.org/officeDocument/2006/relationships/image" Target="../media/image156.svg"/><Relationship Id="rId14" Type="http://schemas.openxmlformats.org/officeDocument/2006/relationships/image" Target="../media/image105.png"/><Relationship Id="rId22"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9.xml"/><Relationship Id="rId1" Type="http://schemas.openxmlformats.org/officeDocument/2006/relationships/tags" Target="../tags/tag74.xml"/><Relationship Id="rId5" Type="http://schemas.openxmlformats.org/officeDocument/2006/relationships/image" Target="../media/image89.png"/><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75.xml"/><Relationship Id="rId4" Type="http://schemas.openxmlformats.org/officeDocument/2006/relationships/image" Target="../media/image157.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8.xml"/><Relationship Id="rId1" Type="http://schemas.openxmlformats.org/officeDocument/2006/relationships/tags" Target="../tags/tag78.xml"/><Relationship Id="rId4" Type="http://schemas.openxmlformats.org/officeDocument/2006/relationships/image" Target="../media/image158.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55.xml.rels><?xml version="1.0" encoding="UTF-8" standalone="yes"?>
<Relationships xmlns="http://schemas.openxmlformats.org/package/2006/relationships"><Relationship Id="rId8" Type="http://schemas.openxmlformats.org/officeDocument/2006/relationships/hyperlink" Target="https://aws.amazon.com/systems-manager/features/" TargetMode="External"/><Relationship Id="rId3" Type="http://schemas.openxmlformats.org/officeDocument/2006/relationships/notesSlide" Target="../notesSlides/notesSlide55.xml"/><Relationship Id="rId7" Type="http://schemas.openxmlformats.org/officeDocument/2006/relationships/hyperlink" Target="https://aws.amazon.com/opsworks/stacks/faqs/" TargetMode="External"/><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hyperlink" Target="https://docs.aws.amazon.com/AWSCloudFormation/latest/UserGuide/cfn-sample-templates.html" TargetMode="External"/><Relationship Id="rId5" Type="http://schemas.openxmlformats.org/officeDocument/2006/relationships/hyperlink" Target="https://docs.aws.amazon.com/AWSCloudFormation/latest/UserGuide/template-guide.html" TargetMode="External"/><Relationship Id="rId4" Type="http://schemas.openxmlformats.org/officeDocument/2006/relationships/hyperlink" Target="https://d0.awsstatic.com/whitepapers/overview-of-deployment-options-on-aws.pdf" TargetMode="External"/><Relationship Id="rId9" Type="http://schemas.openxmlformats.org/officeDocument/2006/relationships/hyperlink" Target="https://aws.amazon.com/elasticbeanstalk/faqs/"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3.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notesSlide" Target="../notesSlides/notesSlide7.xml"/><Relationship Id="rId21" Type="http://schemas.openxmlformats.org/officeDocument/2006/relationships/image" Target="../media/image27.png"/><Relationship Id="rId7" Type="http://schemas.openxmlformats.org/officeDocument/2006/relationships/image" Target="../media/image13.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slideLayout" Target="../slideLayouts/slideLayout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tags" Target="../tags/tag3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svg"/><Relationship Id="rId5" Type="http://schemas.openxmlformats.org/officeDocument/2006/relationships/image" Target="../media/image11.sv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8.xml"/><Relationship Id="rId7" Type="http://schemas.openxmlformats.org/officeDocument/2006/relationships/image" Target="../media/image34.sv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38.jpeg"/><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Architecting</a:t>
            </a:r>
          </a:p>
        </p:txBody>
      </p:sp>
      <p:sp>
        <p:nvSpPr>
          <p:cNvPr id="6" name="Title 5"/>
          <p:cNvSpPr>
            <a:spLocks noGrp="1"/>
          </p:cNvSpPr>
          <p:nvPr>
            <p:ph type="title"/>
          </p:nvPr>
        </p:nvSpPr>
        <p:spPr>
          <a:xfrm>
            <a:off x="419100" y="3191940"/>
            <a:ext cx="11353800" cy="1175108"/>
          </a:xfrm>
        </p:spPr>
        <p:txBody>
          <a:bodyPr/>
          <a:lstStyle/>
          <a:p>
            <a:r>
              <a:rPr lang="en-US" sz="5400" dirty="0">
                <a:latin typeface="+mj-lt"/>
              </a:rPr>
              <a:t>Module 10: Automating Your Architecture</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Automating Your Architecture</a:t>
            </a:r>
          </a:p>
        </p:txBody>
      </p:sp>
      <p:sp>
        <p:nvSpPr>
          <p:cNvPr id="2" name="Title 1"/>
          <p:cNvSpPr>
            <a:spLocks noGrp="1"/>
          </p:cNvSpPr>
          <p:nvPr>
            <p:ph type="title"/>
          </p:nvPr>
        </p:nvSpPr>
        <p:spPr/>
        <p:txBody>
          <a:bodyPr>
            <a:noAutofit/>
          </a:bodyPr>
          <a:lstStyle/>
          <a:p>
            <a:r>
              <a:rPr lang="en-US" sz="4000" dirty="0">
                <a:latin typeface="+mj-lt"/>
              </a:rPr>
              <a:t>Section 3: Automating your infrastructure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437913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325D-ED84-574C-B187-90FBD6CA2F15}"/>
              </a:ext>
            </a:extLst>
          </p:cNvPr>
          <p:cNvSpPr>
            <a:spLocks noGrp="1"/>
          </p:cNvSpPr>
          <p:nvPr>
            <p:ph type="title"/>
          </p:nvPr>
        </p:nvSpPr>
        <p:spPr/>
        <p:txBody>
          <a:bodyPr/>
          <a:lstStyle/>
          <a:p>
            <a:r>
              <a:rPr lang="en-US" dirty="0"/>
              <a:t>Automating your infrastructure</a:t>
            </a:r>
          </a:p>
        </p:txBody>
      </p:sp>
      <p:pic>
        <p:nvPicPr>
          <p:cNvPr id="14" name="Graphic 13">
            <a:extLst>
              <a:ext uri="{FF2B5EF4-FFF2-40B4-BE49-F238E27FC236}">
                <a16:creationId xmlns:a16="http://schemas.microsoft.com/office/drawing/2014/main" id="{FE8B3C56-7411-8A44-9406-604E8ACBEF9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3677" y="2884166"/>
            <a:ext cx="1280160" cy="1280160"/>
          </a:xfrm>
          <a:prstGeom prst="rect">
            <a:avLst/>
          </a:prstGeom>
        </p:spPr>
      </p:pic>
      <p:sp>
        <p:nvSpPr>
          <p:cNvPr id="6" name="TextBox 5">
            <a:extLst>
              <a:ext uri="{FF2B5EF4-FFF2-40B4-BE49-F238E27FC236}">
                <a16:creationId xmlns:a16="http://schemas.microsoft.com/office/drawing/2014/main" id="{D8E7DEB1-F1AD-B048-BB35-1C23DDED4B36}"/>
              </a:ext>
            </a:extLst>
          </p:cNvPr>
          <p:cNvSpPr txBox="1"/>
          <p:nvPr/>
        </p:nvSpPr>
        <p:spPr>
          <a:xfrm>
            <a:off x="645142" y="4459864"/>
            <a:ext cx="2477230" cy="830997"/>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7" name="Rectangle 6">
            <a:extLst>
              <a:ext uri="{FF2B5EF4-FFF2-40B4-BE49-F238E27FC236}">
                <a16:creationId xmlns:a16="http://schemas.microsoft.com/office/drawing/2014/main" id="{36648E16-0195-3241-AE21-4E7368685754}"/>
              </a:ext>
              <a:ext uri="{C183D7F6-B498-43B3-948B-1728B52AA6E4}">
                <adec:decorative xmlns:adec="http://schemas.microsoft.com/office/drawing/2017/decorative" val="1"/>
              </a:ext>
            </a:extLst>
          </p:cNvPr>
          <p:cNvSpPr/>
          <p:nvPr/>
        </p:nvSpPr>
        <p:spPr>
          <a:xfrm>
            <a:off x="445236" y="1916492"/>
            <a:ext cx="2885749" cy="404505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2DCF1F87-ED68-1F4C-A9EE-978A9B740437}"/>
              </a:ext>
            </a:extLst>
          </p:cNvPr>
          <p:cNvSpPr>
            <a:spLocks noGrp="1"/>
          </p:cNvSpPr>
          <p:nvPr>
            <p:ph idx="1"/>
          </p:nvPr>
        </p:nvSpPr>
        <p:spPr>
          <a:xfrm>
            <a:off x="3632317" y="1948525"/>
            <a:ext cx="8145697" cy="4045058"/>
          </a:xfrm>
        </p:spPr>
        <p:txBody>
          <a:bodyPr/>
          <a:lstStyle/>
          <a:p>
            <a:r>
              <a:rPr lang="en-US" sz="2400" dirty="0"/>
              <a:t>AWS CloudFormation provides a simplified way to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a:t>
            </a:r>
            <a:r>
              <a:rPr lang="en-US" sz="2400" dirty="0"/>
              <a:t>,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create</a:t>
            </a:r>
            <a:r>
              <a:rPr lang="en-US" sz="2400" dirty="0">
                <a:latin typeface="Amazon Ember" panose="020B0603020204020204" pitchFamily="34" charset="0"/>
                <a:ea typeface="Amazon Ember" panose="020B0603020204020204" pitchFamily="34" charset="0"/>
                <a:cs typeface="Amazon Ember" panose="020B0603020204020204" pitchFamily="34" charset="0"/>
              </a:rPr>
              <a:t>,</a:t>
            </a:r>
            <a:r>
              <a:rPr lang="en-US" sz="2400" dirty="0"/>
              <a:t> and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a:t>
            </a:r>
            <a:r>
              <a:rPr lang="en-US" sz="2400" dirty="0"/>
              <a:t> a collection of </a:t>
            </a:r>
            <a:r>
              <a:rPr lang="en-US" sz="2400" dirty="0">
                <a:solidFill>
                  <a:schemeClr val="accent6"/>
                </a:solidFill>
              </a:rPr>
              <a:t>AWS resources</a:t>
            </a:r>
          </a:p>
          <a:p>
            <a:pPr lvl="1"/>
            <a:r>
              <a:rPr lang="en-US" sz="2000" dirty="0"/>
              <a:t>Collection of resources is called an AWS CloudFormation </a:t>
            </a:r>
            <a:r>
              <a:rPr lang="en-US" sz="2000" dirty="0">
                <a:solidFill>
                  <a:schemeClr val="accent6"/>
                </a:solidFill>
              </a:rPr>
              <a:t>stack</a:t>
            </a:r>
            <a:endParaRPr lang="en-US" sz="2000" dirty="0"/>
          </a:p>
          <a:p>
            <a:pPr lvl="1"/>
            <a:r>
              <a:rPr lang="en-US" sz="2000" dirty="0"/>
              <a:t>No extra charge (pay only for resources you create)</a:t>
            </a:r>
          </a:p>
          <a:p>
            <a:pPr lvl="2"/>
            <a:endParaRPr lang="en-US" sz="1400" dirty="0"/>
          </a:p>
          <a:p>
            <a:r>
              <a:rPr lang="en-US" sz="2400" dirty="0"/>
              <a:t>Can create, update, and delete stacks</a:t>
            </a:r>
          </a:p>
          <a:p>
            <a:pPr lvl="2"/>
            <a:endParaRPr lang="en-US" sz="1600" dirty="0"/>
          </a:p>
          <a:p>
            <a:r>
              <a:rPr lang="en-US" sz="2400" dirty="0"/>
              <a:t>Enables orderly and predictable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provisioning</a:t>
            </a:r>
            <a:r>
              <a:rPr lang="en-US" sz="2400" dirty="0"/>
              <a:t> and updating of resources</a:t>
            </a:r>
          </a:p>
          <a:p>
            <a:pPr lvl="2"/>
            <a:endParaRPr lang="en-US" sz="1600" dirty="0"/>
          </a:p>
          <a:p>
            <a:r>
              <a:rPr lang="en-US" sz="2400" dirty="0"/>
              <a:t>Enables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version control </a:t>
            </a:r>
            <a:r>
              <a:rPr lang="en-US" sz="2400" dirty="0"/>
              <a:t>of AWS resource deployments</a:t>
            </a:r>
          </a:p>
          <a:p>
            <a:pPr lvl="2"/>
            <a:endParaRPr lang="en-US" sz="1600" dirty="0"/>
          </a:p>
          <a:p>
            <a:endParaRPr lang="en-US" sz="2400" dirty="0"/>
          </a:p>
        </p:txBody>
      </p:sp>
      <p:sp>
        <p:nvSpPr>
          <p:cNvPr id="3" name="Footer Placeholder 2">
            <a:extLst>
              <a:ext uri="{FF2B5EF4-FFF2-40B4-BE49-F238E27FC236}">
                <a16:creationId xmlns:a16="http://schemas.microsoft.com/office/drawing/2014/main" id="{4792839C-7109-8F42-A4AC-4B6865C81C6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8BDA109-02DA-D442-8CC9-E3BB562089DC}"/>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44480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a:extLst>
              <a:ext uri="{FF2B5EF4-FFF2-40B4-BE49-F238E27FC236}">
                <a16:creationId xmlns:a16="http://schemas.microsoft.com/office/drawing/2014/main" id="{050D7A1D-21FF-9449-8BB9-534E0D252816}"/>
              </a:ext>
            </a:extLst>
          </p:cNvPr>
          <p:cNvSpPr>
            <a:spLocks noGrp="1"/>
          </p:cNvSpPr>
          <p:nvPr>
            <p:ph type="title"/>
          </p:nvPr>
        </p:nvSpPr>
        <p:spPr/>
        <p:txBody>
          <a:bodyPr anchor="t" anchorCtr="0"/>
          <a:lstStyle/>
          <a:p>
            <a:r>
              <a:rPr lang="en-US" sz="3600" dirty="0">
                <a:solidFill>
                  <a:srgbClr val="FFFFFF"/>
                </a:solidFill>
              </a:rPr>
              <a:t>AWS CloudFormation overview</a:t>
            </a:r>
            <a:endParaRPr lang="en-US" sz="4400" dirty="0"/>
          </a:p>
        </p:txBody>
      </p:sp>
      <p:grpSp>
        <p:nvGrpSpPr>
          <p:cNvPr id="2" name="Group 1">
            <a:extLst>
              <a:ext uri="{FF2B5EF4-FFF2-40B4-BE49-F238E27FC236}">
                <a16:creationId xmlns:a16="http://schemas.microsoft.com/office/drawing/2014/main" id="{E2F3B72C-F1DE-3642-B244-32DA75990019}"/>
              </a:ext>
              <a:ext uri="{C183D7F6-B498-43B3-948B-1728B52AA6E4}">
                <adec:decorative xmlns:adec="http://schemas.microsoft.com/office/drawing/2017/decorative" val="1"/>
              </a:ext>
            </a:extLst>
          </p:cNvPr>
          <p:cNvGrpSpPr/>
          <p:nvPr/>
        </p:nvGrpSpPr>
        <p:grpSpPr>
          <a:xfrm>
            <a:off x="1630063" y="2022094"/>
            <a:ext cx="8588974" cy="2532274"/>
            <a:chOff x="1630063" y="2022094"/>
            <a:chExt cx="8588974" cy="2532274"/>
          </a:xfrm>
        </p:grpSpPr>
        <p:pic>
          <p:nvPicPr>
            <p:cNvPr id="140" name="Graphic 139">
              <a:extLst>
                <a:ext uri="{FF2B5EF4-FFF2-40B4-BE49-F238E27FC236}">
                  <a16:creationId xmlns:a16="http://schemas.microsoft.com/office/drawing/2014/main" id="{B0DE821D-1E4E-2A4E-98C7-17E479AB6FB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063" y="2870480"/>
              <a:ext cx="640080" cy="640080"/>
            </a:xfrm>
            <a:prstGeom prst="rect">
              <a:avLst/>
            </a:prstGeom>
          </p:spPr>
        </p:pic>
        <p:cxnSp>
          <p:nvCxnSpPr>
            <p:cNvPr id="169" name="Straight Arrow Connector 168">
              <a:extLst>
                <a:ext uri="{FF2B5EF4-FFF2-40B4-BE49-F238E27FC236}">
                  <a16:creationId xmlns:a16="http://schemas.microsoft.com/office/drawing/2014/main" id="{A66DD50A-88AA-CD4D-9F58-C150875B197B}"/>
                </a:ext>
              </a:extLst>
            </p:cNvPr>
            <p:cNvCxnSpPr>
              <a:cxnSpLocks/>
              <a:stCxn id="140" idx="3"/>
              <a:endCxn id="141" idx="1"/>
            </p:cNvCxnSpPr>
            <p:nvPr/>
          </p:nvCxnSpPr>
          <p:spPr>
            <a:xfrm flipV="1">
              <a:off x="2270143" y="3185752"/>
              <a:ext cx="1677270" cy="4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1" name="Graphic 140">
              <a:extLst>
                <a:ext uri="{FF2B5EF4-FFF2-40B4-BE49-F238E27FC236}">
                  <a16:creationId xmlns:a16="http://schemas.microsoft.com/office/drawing/2014/main" id="{6170B9A4-B974-414A-B63B-2340FA15903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7413" y="2865712"/>
              <a:ext cx="640080" cy="640080"/>
            </a:xfrm>
            <a:prstGeom prst="rect">
              <a:avLst/>
            </a:prstGeom>
          </p:spPr>
        </p:pic>
        <p:pic>
          <p:nvPicPr>
            <p:cNvPr id="142" name="Graphic 141">
              <a:extLst>
                <a:ext uri="{FF2B5EF4-FFF2-40B4-BE49-F238E27FC236}">
                  <a16:creationId xmlns:a16="http://schemas.microsoft.com/office/drawing/2014/main" id="{C25C1196-A1E8-FC4E-9E25-C77C8C37BB7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7499" y="4005728"/>
              <a:ext cx="548640" cy="548640"/>
            </a:xfrm>
            <a:prstGeom prst="rect">
              <a:avLst/>
            </a:prstGeom>
          </p:spPr>
        </p:pic>
        <p:pic>
          <p:nvPicPr>
            <p:cNvPr id="143" name="Graphic 142">
              <a:extLst>
                <a:ext uri="{FF2B5EF4-FFF2-40B4-BE49-F238E27FC236}">
                  <a16:creationId xmlns:a16="http://schemas.microsoft.com/office/drawing/2014/main" id="{2B90B064-E225-944A-9AEB-1E3FF4C5A3D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47499" y="2022094"/>
              <a:ext cx="548640" cy="548640"/>
            </a:xfrm>
            <a:prstGeom prst="rect">
              <a:avLst/>
            </a:prstGeom>
          </p:spPr>
        </p:pic>
        <p:pic>
          <p:nvPicPr>
            <p:cNvPr id="144" name="Graphic 143">
              <a:extLst>
                <a:ext uri="{FF2B5EF4-FFF2-40B4-BE49-F238E27FC236}">
                  <a16:creationId xmlns:a16="http://schemas.microsoft.com/office/drawing/2014/main" id="{4469DB71-3D4D-744D-9262-7210B3553BF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47499" y="2664113"/>
              <a:ext cx="548640" cy="548640"/>
            </a:xfrm>
            <a:prstGeom prst="rect">
              <a:avLst/>
            </a:prstGeom>
          </p:spPr>
        </p:pic>
        <p:pic>
          <p:nvPicPr>
            <p:cNvPr id="145" name="Graphic 144">
              <a:extLst>
                <a:ext uri="{FF2B5EF4-FFF2-40B4-BE49-F238E27FC236}">
                  <a16:creationId xmlns:a16="http://schemas.microsoft.com/office/drawing/2014/main" id="{F61D85A3-4A10-5340-9082-90C476E9343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7499" y="3329418"/>
              <a:ext cx="548640" cy="548640"/>
            </a:xfrm>
            <a:prstGeom prst="rect">
              <a:avLst/>
            </a:prstGeom>
          </p:spPr>
        </p:pic>
        <p:cxnSp>
          <p:nvCxnSpPr>
            <p:cNvPr id="150" name="Elbow Connector 149">
              <a:extLst>
                <a:ext uri="{FF2B5EF4-FFF2-40B4-BE49-F238E27FC236}">
                  <a16:creationId xmlns:a16="http://schemas.microsoft.com/office/drawing/2014/main" id="{D9230AAE-B56E-A542-AB55-056644C7ACBF}"/>
                </a:ext>
              </a:extLst>
            </p:cNvPr>
            <p:cNvCxnSpPr>
              <a:cxnSpLocks/>
              <a:stCxn id="63" idx="3"/>
              <a:endCxn id="143" idx="1"/>
            </p:cNvCxnSpPr>
            <p:nvPr/>
          </p:nvCxnSpPr>
          <p:spPr>
            <a:xfrm flipV="1">
              <a:off x="6491816" y="2296414"/>
              <a:ext cx="1355683" cy="889338"/>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2" name="Elbow Connector 151">
              <a:extLst>
                <a:ext uri="{FF2B5EF4-FFF2-40B4-BE49-F238E27FC236}">
                  <a16:creationId xmlns:a16="http://schemas.microsoft.com/office/drawing/2014/main" id="{1EBDDF07-9515-D74C-B630-3AEB5B5E7212}"/>
                </a:ext>
              </a:extLst>
            </p:cNvPr>
            <p:cNvCxnSpPr>
              <a:cxnSpLocks/>
              <a:stCxn id="63" idx="3"/>
              <a:endCxn id="144" idx="1"/>
            </p:cNvCxnSpPr>
            <p:nvPr/>
          </p:nvCxnSpPr>
          <p:spPr>
            <a:xfrm flipV="1">
              <a:off x="6491816" y="2938433"/>
              <a:ext cx="1355683" cy="247319"/>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4" name="Elbow Connector 153">
              <a:extLst>
                <a:ext uri="{FF2B5EF4-FFF2-40B4-BE49-F238E27FC236}">
                  <a16:creationId xmlns:a16="http://schemas.microsoft.com/office/drawing/2014/main" id="{8B290E4F-B0A1-7740-80E5-94C0660E011F}"/>
                </a:ext>
              </a:extLst>
            </p:cNvPr>
            <p:cNvCxnSpPr>
              <a:cxnSpLocks/>
              <a:stCxn id="63" idx="3"/>
              <a:endCxn id="145" idx="1"/>
            </p:cNvCxnSpPr>
            <p:nvPr/>
          </p:nvCxnSpPr>
          <p:spPr>
            <a:xfrm>
              <a:off x="6491816" y="3185752"/>
              <a:ext cx="1355683" cy="41798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6" name="Elbow Connector 155">
              <a:extLst>
                <a:ext uri="{FF2B5EF4-FFF2-40B4-BE49-F238E27FC236}">
                  <a16:creationId xmlns:a16="http://schemas.microsoft.com/office/drawing/2014/main" id="{5908565B-7F64-EA49-BFC2-6ECE06E4216E}"/>
                </a:ext>
              </a:extLst>
            </p:cNvPr>
            <p:cNvCxnSpPr>
              <a:cxnSpLocks/>
              <a:stCxn id="63" idx="3"/>
              <a:endCxn id="142" idx="1"/>
            </p:cNvCxnSpPr>
            <p:nvPr/>
          </p:nvCxnSpPr>
          <p:spPr>
            <a:xfrm>
              <a:off x="6491816" y="3185752"/>
              <a:ext cx="1355683" cy="1094296"/>
            </a:xfrm>
            <a:prstGeom prst="bentConnector3">
              <a:avLst/>
            </a:prstGeom>
            <a:ln>
              <a:prstDash val="sysDash"/>
              <a:tailEnd type="triangle"/>
            </a:ln>
          </p:spPr>
          <p:style>
            <a:lnRef idx="2">
              <a:schemeClr val="accent1"/>
            </a:lnRef>
            <a:fillRef idx="0">
              <a:schemeClr val="accent1"/>
            </a:fillRef>
            <a:effectRef idx="1">
              <a:schemeClr val="accent1"/>
            </a:effectRef>
            <a:fontRef idx="minor">
              <a:schemeClr val="tx1"/>
            </a:fontRef>
          </p:style>
        </p:cxnSp>
        <p:pic>
          <p:nvPicPr>
            <p:cNvPr id="171" name="Graphic 170">
              <a:extLst>
                <a:ext uri="{FF2B5EF4-FFF2-40B4-BE49-F238E27FC236}">
                  <a16:creationId xmlns:a16="http://schemas.microsoft.com/office/drawing/2014/main" id="{7283F648-A14F-AD4E-B752-2E09D4935BD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70397" y="2911432"/>
              <a:ext cx="548640" cy="548640"/>
            </a:xfrm>
            <a:prstGeom prst="rect">
              <a:avLst/>
            </a:prstGeom>
          </p:spPr>
        </p:pic>
        <p:cxnSp>
          <p:nvCxnSpPr>
            <p:cNvPr id="183" name="Elbow Connector 182">
              <a:extLst>
                <a:ext uri="{FF2B5EF4-FFF2-40B4-BE49-F238E27FC236}">
                  <a16:creationId xmlns:a16="http://schemas.microsoft.com/office/drawing/2014/main" id="{6ABA8446-075E-5B40-A4C8-351F45ECFDAE}"/>
                </a:ext>
              </a:extLst>
            </p:cNvPr>
            <p:cNvCxnSpPr>
              <a:cxnSpLocks/>
              <a:stCxn id="171" idx="1"/>
              <a:endCxn id="143" idx="3"/>
            </p:cNvCxnSpPr>
            <p:nvPr/>
          </p:nvCxnSpPr>
          <p:spPr>
            <a:xfrm rot="10800000">
              <a:off x="8396139" y="2296414"/>
              <a:ext cx="1274258" cy="889338"/>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Elbow Connector 183">
              <a:extLst>
                <a:ext uri="{FF2B5EF4-FFF2-40B4-BE49-F238E27FC236}">
                  <a16:creationId xmlns:a16="http://schemas.microsoft.com/office/drawing/2014/main" id="{069E7EA4-FD6F-3547-87AB-297A918EF474}"/>
                </a:ext>
              </a:extLst>
            </p:cNvPr>
            <p:cNvCxnSpPr>
              <a:cxnSpLocks/>
              <a:stCxn id="171" idx="1"/>
              <a:endCxn id="144" idx="3"/>
            </p:cNvCxnSpPr>
            <p:nvPr/>
          </p:nvCxnSpPr>
          <p:spPr>
            <a:xfrm rot="10800000">
              <a:off x="8396139" y="2938434"/>
              <a:ext cx="1274258" cy="247319"/>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7" name="Elbow Connector 186">
              <a:extLst>
                <a:ext uri="{FF2B5EF4-FFF2-40B4-BE49-F238E27FC236}">
                  <a16:creationId xmlns:a16="http://schemas.microsoft.com/office/drawing/2014/main" id="{9D2031B3-42A0-484D-8B89-B23313E28606}"/>
                </a:ext>
              </a:extLst>
            </p:cNvPr>
            <p:cNvCxnSpPr>
              <a:cxnSpLocks/>
              <a:stCxn id="171" idx="1"/>
              <a:endCxn id="145" idx="3"/>
            </p:cNvCxnSpPr>
            <p:nvPr/>
          </p:nvCxnSpPr>
          <p:spPr>
            <a:xfrm rot="10800000" flipV="1">
              <a:off x="8396139" y="3185752"/>
              <a:ext cx="1274258" cy="417986"/>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0" name="Elbow Connector 189">
              <a:extLst>
                <a:ext uri="{FF2B5EF4-FFF2-40B4-BE49-F238E27FC236}">
                  <a16:creationId xmlns:a16="http://schemas.microsoft.com/office/drawing/2014/main" id="{008E6865-140E-1E49-A3F4-2BFE00CD29AD}"/>
                </a:ext>
              </a:extLst>
            </p:cNvPr>
            <p:cNvCxnSpPr>
              <a:cxnSpLocks/>
              <a:stCxn id="171" idx="1"/>
              <a:endCxn id="142" idx="3"/>
            </p:cNvCxnSpPr>
            <p:nvPr/>
          </p:nvCxnSpPr>
          <p:spPr>
            <a:xfrm rot="10800000" flipV="1">
              <a:off x="8396139" y="3185752"/>
              <a:ext cx="1274258" cy="1094296"/>
            </a:xfrm>
            <a:prstGeom prst="bentConnector3">
              <a:avLst>
                <a:gd name="adj1" fmla="val 50000"/>
              </a:avLst>
            </a:prstGeom>
            <a:ln>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63" name="Graphic 62">
              <a:extLst>
                <a:ext uri="{FF2B5EF4-FFF2-40B4-BE49-F238E27FC236}">
                  <a16:creationId xmlns:a16="http://schemas.microsoft.com/office/drawing/2014/main" id="{6AA3A06C-727E-4648-8F84-33B8AF43FD4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176" y="2911432"/>
              <a:ext cx="548640" cy="548640"/>
            </a:xfrm>
            <a:prstGeom prst="rect">
              <a:avLst/>
            </a:prstGeom>
          </p:spPr>
        </p:pic>
        <p:cxnSp>
          <p:nvCxnSpPr>
            <p:cNvPr id="68" name="Straight Arrow Connector 67">
              <a:extLst>
                <a:ext uri="{FF2B5EF4-FFF2-40B4-BE49-F238E27FC236}">
                  <a16:creationId xmlns:a16="http://schemas.microsoft.com/office/drawing/2014/main" id="{6D4D9ED6-922E-D64F-A105-51DD117A832D}"/>
                </a:ext>
              </a:extLst>
            </p:cNvPr>
            <p:cNvCxnSpPr>
              <a:cxnSpLocks/>
              <a:stCxn id="141" idx="3"/>
              <a:endCxn id="63" idx="1"/>
            </p:cNvCxnSpPr>
            <p:nvPr/>
          </p:nvCxnSpPr>
          <p:spPr>
            <a:xfrm>
              <a:off x="4587493" y="3185752"/>
              <a:ext cx="13556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Oval 20">
            <a:extLst>
              <a:ext uri="{FF2B5EF4-FFF2-40B4-BE49-F238E27FC236}">
                <a16:creationId xmlns:a16="http://schemas.microsoft.com/office/drawing/2014/main" id="{695979EC-5623-4E40-93CE-CB246B08AFE9}"/>
              </a:ext>
            </a:extLst>
          </p:cNvPr>
          <p:cNvSpPr/>
          <p:nvPr/>
        </p:nvSpPr>
        <p:spPr>
          <a:xfrm>
            <a:off x="1752228" y="3543862"/>
            <a:ext cx="365760" cy="3927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5" name="Code your infrastructure…">
            <a:extLst>
              <a:ext uri="{FF2B5EF4-FFF2-40B4-BE49-F238E27FC236}">
                <a16:creationId xmlns:a16="http://schemas.microsoft.com/office/drawing/2014/main" id="{7176F073-A7F7-BB42-82B2-020D150D9FF9}"/>
              </a:ext>
            </a:extLst>
          </p:cNvPr>
          <p:cNvSpPr txBox="1"/>
          <p:nvPr/>
        </p:nvSpPr>
        <p:spPr>
          <a:xfrm>
            <a:off x="97882" y="3969959"/>
            <a:ext cx="2172261" cy="8241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r"/>
            <a:r>
              <a:rPr lang="en-US" sz="1600" dirty="0">
                <a:solidFill>
                  <a:schemeClr val="tx1"/>
                </a:solidFill>
                <a:latin typeface="+mn-lt"/>
              </a:rPr>
              <a:t>Define your resources</a:t>
            </a:r>
            <a:r>
              <a:rPr sz="1600" dirty="0">
                <a:solidFill>
                  <a:schemeClr val="tx1"/>
                </a:solidFill>
                <a:latin typeface="+mn-lt"/>
              </a:rPr>
              <a:t> in</a:t>
            </a:r>
            <a:r>
              <a:rPr lang="en-US" sz="1600" dirty="0">
                <a:solidFill>
                  <a:schemeClr val="tx1"/>
                </a:solidFill>
                <a:latin typeface="+mn-lt"/>
              </a:rPr>
              <a:t> a </a:t>
            </a: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template</a:t>
            </a:r>
            <a:r>
              <a:rPr lang="en-US" sz="1600" dirty="0">
                <a:solidFill>
                  <a:schemeClr val="tx1"/>
                </a:solidFill>
                <a:latin typeface="+mn-lt"/>
              </a:rPr>
              <a:t> </a:t>
            </a:r>
            <a:r>
              <a:rPr sz="1600" i="1" dirty="0">
                <a:solidFill>
                  <a:schemeClr val="tx1"/>
                </a:solidFill>
                <a:latin typeface="+mn-lt"/>
              </a:rPr>
              <a:t>or</a:t>
            </a:r>
            <a:r>
              <a:rPr sz="1600" dirty="0">
                <a:solidFill>
                  <a:schemeClr val="tx1"/>
                </a:solidFill>
                <a:latin typeface="+mn-lt"/>
              </a:rPr>
              <a:t> use </a:t>
            </a:r>
            <a:r>
              <a:rPr lang="en-US" sz="1600" dirty="0">
                <a:solidFill>
                  <a:schemeClr val="tx1"/>
                </a:solidFill>
                <a:latin typeface="+mn-lt"/>
              </a:rPr>
              <a:t>a pre-built</a:t>
            </a:r>
            <a:r>
              <a:rPr sz="1600" dirty="0">
                <a:solidFill>
                  <a:schemeClr val="tx1"/>
                </a:solidFill>
                <a:latin typeface="+mn-lt"/>
              </a:rPr>
              <a:t> template</a:t>
            </a:r>
            <a:r>
              <a:rPr lang="en-US" sz="1600" dirty="0">
                <a:solidFill>
                  <a:schemeClr val="tx1"/>
                </a:solidFill>
                <a:latin typeface="+mn-lt"/>
              </a:rPr>
              <a:t>.</a:t>
            </a:r>
            <a:endParaRPr sz="1600" dirty="0">
              <a:solidFill>
                <a:schemeClr val="tx1"/>
              </a:solidFill>
              <a:latin typeface="+mn-lt"/>
            </a:endParaRPr>
          </a:p>
        </p:txBody>
      </p:sp>
      <p:sp>
        <p:nvSpPr>
          <p:cNvPr id="49" name="Oval 48">
            <a:extLst>
              <a:ext uri="{FF2B5EF4-FFF2-40B4-BE49-F238E27FC236}">
                <a16:creationId xmlns:a16="http://schemas.microsoft.com/office/drawing/2014/main" id="{C8D0EC78-6070-634A-9254-323EEE5DE7DE}"/>
              </a:ext>
            </a:extLst>
          </p:cNvPr>
          <p:cNvSpPr/>
          <p:nvPr/>
        </p:nvSpPr>
        <p:spPr>
          <a:xfrm>
            <a:off x="4084572" y="354386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6" name="Check out your template…">
            <a:extLst>
              <a:ext uri="{FF2B5EF4-FFF2-40B4-BE49-F238E27FC236}">
                <a16:creationId xmlns:a16="http://schemas.microsoft.com/office/drawing/2014/main" id="{82C53116-32C5-3941-A142-DC34991CF639}"/>
              </a:ext>
            </a:extLst>
          </p:cNvPr>
          <p:cNvSpPr txBox="1"/>
          <p:nvPr/>
        </p:nvSpPr>
        <p:spPr>
          <a:xfrm>
            <a:off x="2989184" y="3969959"/>
            <a:ext cx="2398906" cy="10703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anchor="ctr">
            <a:spAutoFit/>
          </a:bodyPr>
          <a:lstStyle>
            <a:defPPr>
              <a:defRPr lang="en-US"/>
            </a:defPPr>
            <a:lvl1pPr algn="r" defTabSz="825500">
              <a:defRPr sz="1600">
                <a:ea typeface="Amazon Ember Light"/>
                <a:cs typeface="Amazon Ember Light"/>
              </a:defRPr>
            </a:lvl1pPr>
          </a:lstStyle>
          <a:p>
            <a:pPr algn="ctr"/>
            <a:r>
              <a:rPr dirty="0"/>
              <a:t>Upload </a:t>
            </a:r>
            <a:r>
              <a:rPr lang="en-US" dirty="0"/>
              <a:t>the template to AWS CloudFormation </a:t>
            </a:r>
            <a:r>
              <a:rPr lang="en-US" i="1" dirty="0"/>
              <a:t>or</a:t>
            </a:r>
            <a:r>
              <a:rPr lang="en-US" dirty="0"/>
              <a:t> point to a template stored in</a:t>
            </a:r>
            <a:r>
              <a:rPr dirty="0"/>
              <a:t> an S3 bucket</a:t>
            </a:r>
            <a:r>
              <a:rPr lang="en-US" dirty="0"/>
              <a:t>.</a:t>
            </a:r>
            <a:endParaRPr dirty="0"/>
          </a:p>
        </p:txBody>
      </p:sp>
      <p:sp>
        <p:nvSpPr>
          <p:cNvPr id="74" name="Oval 73">
            <a:extLst>
              <a:ext uri="{FF2B5EF4-FFF2-40B4-BE49-F238E27FC236}">
                <a16:creationId xmlns:a16="http://schemas.microsoft.com/office/drawing/2014/main" id="{9458D5FE-5EA3-9C4E-AC7B-F2D6EE6887FB}"/>
              </a:ext>
            </a:extLst>
          </p:cNvPr>
          <p:cNvSpPr/>
          <p:nvPr/>
        </p:nvSpPr>
        <p:spPr>
          <a:xfrm>
            <a:off x="6014735" y="429353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7" name="Use AWS CloudFormation…">
            <a:extLst>
              <a:ext uri="{FF2B5EF4-FFF2-40B4-BE49-F238E27FC236}">
                <a16:creationId xmlns:a16="http://schemas.microsoft.com/office/drawing/2014/main" id="{DFFC79C8-5AAA-4D41-B728-745DA8921FDC}"/>
              </a:ext>
            </a:extLst>
          </p:cNvPr>
          <p:cNvSpPr txBox="1"/>
          <p:nvPr/>
        </p:nvSpPr>
        <p:spPr>
          <a:xfrm>
            <a:off x="5933629" y="4719067"/>
            <a:ext cx="3303694" cy="13165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l"/>
            <a:r>
              <a:rPr lang="en-US" sz="1600" dirty="0">
                <a:solidFill>
                  <a:schemeClr val="tx1"/>
                </a:solidFill>
                <a:latin typeface="+mn-lt"/>
              </a:rPr>
              <a:t>Run a </a:t>
            </a:r>
            <a:r>
              <a:rPr lang="en-US"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a:t>
            </a:r>
            <a:r>
              <a:rPr sz="16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reate stack</a:t>
            </a:r>
            <a:r>
              <a:rPr lang="en-US" sz="1600" dirty="0">
                <a:solidFill>
                  <a:schemeClr val="tx1"/>
                </a:solidFill>
                <a:latin typeface="+mn-lt"/>
              </a:rPr>
              <a:t> action. Resources are created across multiple services in your AWS account as a running environment.</a:t>
            </a:r>
            <a:r>
              <a:rPr sz="1600" dirty="0">
                <a:solidFill>
                  <a:schemeClr val="tx1"/>
                </a:solidFill>
                <a:latin typeface="+mn-lt"/>
              </a:rPr>
              <a:t> </a:t>
            </a:r>
            <a:br>
              <a:rPr lang="en-US" sz="1600" dirty="0">
                <a:solidFill>
                  <a:schemeClr val="tx1"/>
                </a:solidFill>
                <a:latin typeface="+mn-lt"/>
              </a:rPr>
            </a:br>
            <a:endParaRPr sz="1600" dirty="0">
              <a:solidFill>
                <a:schemeClr val="tx1"/>
              </a:solidFill>
              <a:latin typeface="+mn-lt"/>
            </a:endParaRPr>
          </a:p>
        </p:txBody>
      </p:sp>
      <p:sp>
        <p:nvSpPr>
          <p:cNvPr id="50" name="Oval 49">
            <a:extLst>
              <a:ext uri="{FF2B5EF4-FFF2-40B4-BE49-F238E27FC236}">
                <a16:creationId xmlns:a16="http://schemas.microsoft.com/office/drawing/2014/main" id="{18EC40C8-0469-F447-8314-2C6360AA6857}"/>
              </a:ext>
            </a:extLst>
          </p:cNvPr>
          <p:cNvSpPr/>
          <p:nvPr/>
        </p:nvSpPr>
        <p:spPr>
          <a:xfrm>
            <a:off x="9751822" y="354386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3" name="Use AWS CloudFormation…">
            <a:extLst>
              <a:ext uri="{FF2B5EF4-FFF2-40B4-BE49-F238E27FC236}">
                <a16:creationId xmlns:a16="http://schemas.microsoft.com/office/drawing/2014/main" id="{77FB525F-4800-EB41-9DB9-6A8AA913FC0D}"/>
              </a:ext>
            </a:extLst>
          </p:cNvPr>
          <p:cNvSpPr txBox="1"/>
          <p:nvPr/>
        </p:nvSpPr>
        <p:spPr>
          <a:xfrm>
            <a:off x="9503073" y="4093069"/>
            <a:ext cx="2398906" cy="13165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333" tIns="42333" rIns="42333" bIns="42333" numCol="1" anchor="ctr">
            <a:spAutoFit/>
          </a:bodyPr>
          <a:lstStyle>
            <a:lvl1pPr algn="ctr" defTabSz="825500">
              <a:defRPr sz="2000">
                <a:solidFill>
                  <a:srgbClr val="FFFFFF"/>
                </a:solidFill>
                <a:latin typeface="Amazon Ember Light"/>
                <a:ea typeface="Amazon Ember Light"/>
                <a:cs typeface="Amazon Ember Light"/>
                <a:sym typeface="Amazon Ember Light"/>
              </a:defRPr>
            </a:lvl1pPr>
          </a:lstStyle>
          <a:p>
            <a:pPr algn="l"/>
            <a:r>
              <a:rPr lang="en-US" sz="1600" dirty="0">
                <a:solidFill>
                  <a:schemeClr val="tx1"/>
                </a:solidFill>
                <a:latin typeface="+mn-lt"/>
              </a:rPr>
              <a:t>The stack retains control of the resources that are created. You can later </a:t>
            </a:r>
            <a:r>
              <a:rPr lang="en-US" sz="1600" b="1" dirty="0">
                <a:solidFill>
                  <a:schemeClr val="accent5"/>
                </a:solidFill>
                <a:latin typeface="+mn-lt"/>
              </a:rPr>
              <a:t>update stack</a:t>
            </a:r>
            <a:r>
              <a:rPr lang="en-US" sz="1600" dirty="0">
                <a:solidFill>
                  <a:schemeClr val="tx1"/>
                </a:solidFill>
                <a:latin typeface="+mn-lt"/>
              </a:rPr>
              <a:t>, </a:t>
            </a:r>
            <a:r>
              <a:rPr lang="en-US" sz="1600" b="1" dirty="0">
                <a:solidFill>
                  <a:schemeClr val="accent5"/>
                </a:solidFill>
                <a:latin typeface="+mn-lt"/>
              </a:rPr>
              <a:t>detect drift</a:t>
            </a:r>
            <a:r>
              <a:rPr lang="en-US" sz="1600" dirty="0">
                <a:solidFill>
                  <a:schemeClr val="tx1"/>
                </a:solidFill>
                <a:latin typeface="+mn-lt"/>
              </a:rPr>
              <a:t> or </a:t>
            </a:r>
            <a:r>
              <a:rPr lang="en-US" sz="1600" b="1" dirty="0">
                <a:solidFill>
                  <a:schemeClr val="accent5"/>
                </a:solidFill>
                <a:latin typeface="+mn-lt"/>
              </a:rPr>
              <a:t>delete stack</a:t>
            </a:r>
            <a:r>
              <a:rPr lang="en-US" sz="1600" dirty="0">
                <a:solidFill>
                  <a:schemeClr val="tx1"/>
                </a:solidFill>
                <a:latin typeface="+mn-lt"/>
              </a:rPr>
              <a:t>. </a:t>
            </a:r>
            <a:endParaRPr sz="1600" dirty="0">
              <a:solidFill>
                <a:schemeClr val="tx1"/>
              </a:solidFill>
              <a:latin typeface="+mn-lt"/>
            </a:endParaRPr>
          </a:p>
        </p:txBody>
      </p:sp>
      <p:sp>
        <p:nvSpPr>
          <p:cNvPr id="56" name="Footer Placeholder 55">
            <a:extLst>
              <a:ext uri="{FF2B5EF4-FFF2-40B4-BE49-F238E27FC236}">
                <a16:creationId xmlns:a16="http://schemas.microsoft.com/office/drawing/2014/main" id="{ADC37F7C-87EC-2541-BCD7-C0B91C2829C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7" name="Slide Number Placeholder 56">
            <a:extLst>
              <a:ext uri="{FF2B5EF4-FFF2-40B4-BE49-F238E27FC236}">
                <a16:creationId xmlns:a16="http://schemas.microsoft.com/office/drawing/2014/main" id="{146DD2D6-AFC3-1844-BC70-FBC2AC4A0F51}"/>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328611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D3BF84A5-9EAA-4841-87B4-131D61732A38}"/>
              </a:ext>
            </a:extLst>
          </p:cNvPr>
          <p:cNvSpPr>
            <a:spLocks noGrp="1"/>
          </p:cNvSpPr>
          <p:nvPr>
            <p:ph type="title"/>
          </p:nvPr>
        </p:nvSpPr>
        <p:spPr>
          <a:xfrm>
            <a:off x="404872" y="296988"/>
            <a:ext cx="9034272" cy="550401"/>
          </a:xfrm>
        </p:spPr>
        <p:txBody>
          <a:bodyPr anchor="t" anchorCtr="0"/>
          <a:lstStyle/>
          <a:p>
            <a:pPr algn="l"/>
            <a:r>
              <a:rPr lang="en-US" dirty="0">
                <a:solidFill>
                  <a:srgbClr val="FFFFFF"/>
                </a:solidFill>
              </a:rPr>
              <a:t>Infrastructure as code (IaC)</a:t>
            </a:r>
            <a:endParaRPr lang="en-US" sz="4800" dirty="0"/>
          </a:p>
        </p:txBody>
      </p:sp>
      <p:sp>
        <p:nvSpPr>
          <p:cNvPr id="29" name="TextBox 28">
            <a:extLst>
              <a:ext uri="{FF2B5EF4-FFF2-40B4-BE49-F238E27FC236}">
                <a16:creationId xmlns:a16="http://schemas.microsoft.com/office/drawing/2014/main" id="{E137329F-0DC9-414F-BECC-692334088C1D}"/>
              </a:ext>
            </a:extLst>
          </p:cNvPr>
          <p:cNvSpPr txBox="1"/>
          <p:nvPr/>
        </p:nvSpPr>
        <p:spPr>
          <a:xfrm>
            <a:off x="2890152" y="1490917"/>
            <a:ext cx="5564994" cy="707886"/>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For AWS Cloud development, the built-in choice for IaC is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AWS CloudFormation</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5" name="Content Placeholder 4">
            <a:extLst>
              <a:ext uri="{FF2B5EF4-FFF2-40B4-BE49-F238E27FC236}">
                <a16:creationId xmlns:a16="http://schemas.microsoft.com/office/drawing/2014/main" id="{6A7DD421-1081-1040-8E31-D6F3E046A61E}"/>
              </a:ext>
            </a:extLst>
          </p:cNvPr>
          <p:cNvSpPr>
            <a:spLocks noGrp="1"/>
          </p:cNvSpPr>
          <p:nvPr>
            <p:ph idx="1"/>
          </p:nvPr>
        </p:nvSpPr>
        <p:spPr>
          <a:xfrm>
            <a:off x="444993" y="2705668"/>
            <a:ext cx="6260269" cy="3588508"/>
          </a:xfrm>
        </p:spPr>
        <p:txBody>
          <a:bodyPr/>
          <a:lstStyle/>
          <a:p>
            <a:r>
              <a:rPr lang="en-US" sz="2400" dirty="0"/>
              <a:t>IaC is the process of provisioning and managing your cloud resources by writing a template file that is – </a:t>
            </a:r>
            <a:endParaRPr lang="en-US" sz="1000" dirty="0"/>
          </a:p>
          <a:p>
            <a:pPr lvl="1"/>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Human readable</a:t>
            </a:r>
          </a:p>
          <a:p>
            <a:pPr lvl="1"/>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Machine consumable</a:t>
            </a:r>
          </a:p>
          <a:p>
            <a:pPr lvl="5"/>
            <a:endParaRPr lang="en-US" sz="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r>
              <a:rPr lang="en-US" sz="2400" dirty="0"/>
              <a:t>It is infrastructure you can replicate, re-deploy, re-purpose</a:t>
            </a:r>
          </a:p>
          <a:p>
            <a:pPr lvl="5"/>
            <a:endParaRPr lang="en-US" sz="700" dirty="0"/>
          </a:p>
          <a:p>
            <a:r>
              <a:rPr lang="en-US" sz="2400" dirty="0"/>
              <a:t>You can roll back to the last good state on failures</a:t>
            </a:r>
          </a:p>
          <a:p>
            <a:endParaRPr lang="en-US" sz="2400" dirty="0"/>
          </a:p>
        </p:txBody>
      </p:sp>
      <p:grpSp>
        <p:nvGrpSpPr>
          <p:cNvPr id="2" name="Group 1" descr="template that is used to create three stacks">
            <a:extLst>
              <a:ext uri="{FF2B5EF4-FFF2-40B4-BE49-F238E27FC236}">
                <a16:creationId xmlns:a16="http://schemas.microsoft.com/office/drawing/2014/main" id="{C5F98502-02C5-D64D-82A1-7073328C2C39}"/>
              </a:ext>
            </a:extLst>
          </p:cNvPr>
          <p:cNvGrpSpPr/>
          <p:nvPr/>
        </p:nvGrpSpPr>
        <p:grpSpPr>
          <a:xfrm>
            <a:off x="9439144" y="1528175"/>
            <a:ext cx="2610673" cy="2101364"/>
            <a:chOff x="9439144" y="1528175"/>
            <a:chExt cx="2610673" cy="2101364"/>
          </a:xfrm>
        </p:grpSpPr>
        <p:sp>
          <p:nvSpPr>
            <p:cNvPr id="6" name="TextBox 5"/>
            <p:cNvSpPr txBox="1"/>
            <p:nvPr/>
          </p:nvSpPr>
          <p:spPr>
            <a:xfrm>
              <a:off x="10118165" y="2032651"/>
              <a:ext cx="1309033" cy="338554"/>
            </a:xfrm>
            <a:prstGeom prst="rect">
              <a:avLst/>
            </a:prstGeom>
            <a:noFill/>
          </p:spPr>
          <p:txBody>
            <a:bodyPr wrap="square" rtlCol="0">
              <a:spAutoFit/>
            </a:bodyPr>
            <a:lstStyle/>
            <a:p>
              <a:pPr algn="ctr"/>
              <a:r>
                <a:rPr lang="en-US" sz="1600" dirty="0">
                  <a:ea typeface="Verdana" charset="0"/>
                  <a:cs typeface="Verdana" charset="0"/>
                </a:rPr>
                <a:t>Template</a:t>
              </a:r>
            </a:p>
          </p:txBody>
        </p:sp>
        <p:pic>
          <p:nvPicPr>
            <p:cNvPr id="19" name="Graphic 18">
              <a:extLst>
                <a:ext uri="{FF2B5EF4-FFF2-40B4-BE49-F238E27FC236}">
                  <a16:creationId xmlns:a16="http://schemas.microsoft.com/office/drawing/2014/main" id="{E641AA09-E3D6-D448-A604-8A70C7B2BD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9447" y="1528175"/>
              <a:ext cx="548640" cy="548640"/>
            </a:xfrm>
            <a:prstGeom prst="rect">
              <a:avLst/>
            </a:prstGeom>
          </p:spPr>
        </p:pic>
        <p:sp>
          <p:nvSpPr>
            <p:cNvPr id="8" name="TextBox 7"/>
            <p:cNvSpPr txBox="1"/>
            <p:nvPr/>
          </p:nvSpPr>
          <p:spPr>
            <a:xfrm>
              <a:off x="9439144" y="3287463"/>
              <a:ext cx="999560" cy="338554"/>
            </a:xfrm>
            <a:prstGeom prst="rect">
              <a:avLst/>
            </a:prstGeom>
            <a:noFill/>
          </p:spPr>
          <p:txBody>
            <a:bodyPr wrap="square" rtlCol="0">
              <a:spAutoFit/>
            </a:bodyPr>
            <a:lstStyle/>
            <a:p>
              <a:pPr algn="ctr"/>
              <a:r>
                <a:rPr lang="en-US" sz="1600" dirty="0">
                  <a:ea typeface="Verdana" charset="0"/>
                  <a:cs typeface="Verdana" charset="0"/>
                </a:rPr>
                <a:t>Stack</a:t>
              </a:r>
            </a:p>
          </p:txBody>
        </p:sp>
        <p:pic>
          <p:nvPicPr>
            <p:cNvPr id="20" name="Graphic 19">
              <a:extLst>
                <a:ext uri="{FF2B5EF4-FFF2-40B4-BE49-F238E27FC236}">
                  <a16:creationId xmlns:a16="http://schemas.microsoft.com/office/drawing/2014/main" id="{3F3818E9-E8BC-4644-959F-95E3407EB3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1695" y="2763399"/>
              <a:ext cx="550814" cy="550814"/>
            </a:xfrm>
            <a:prstGeom prst="rect">
              <a:avLst/>
            </a:prstGeom>
          </p:spPr>
        </p:pic>
        <p:sp>
          <p:nvSpPr>
            <p:cNvPr id="22" name="TextBox 21">
              <a:extLst>
                <a:ext uri="{FF2B5EF4-FFF2-40B4-BE49-F238E27FC236}">
                  <a16:creationId xmlns:a16="http://schemas.microsoft.com/office/drawing/2014/main" id="{924CBA34-1B6F-1246-9E18-DFEA1234FECC}"/>
                </a:ext>
              </a:extLst>
            </p:cNvPr>
            <p:cNvSpPr txBox="1"/>
            <p:nvPr/>
          </p:nvSpPr>
          <p:spPr>
            <a:xfrm>
              <a:off x="10272900" y="3290985"/>
              <a:ext cx="999560" cy="338554"/>
            </a:xfrm>
            <a:prstGeom prst="rect">
              <a:avLst/>
            </a:prstGeom>
            <a:noFill/>
          </p:spPr>
          <p:txBody>
            <a:bodyPr wrap="square" rtlCol="0">
              <a:spAutoFit/>
            </a:bodyPr>
            <a:lstStyle/>
            <a:p>
              <a:pPr algn="ctr"/>
              <a:r>
                <a:rPr lang="en-US" sz="1600" dirty="0">
                  <a:ea typeface="Verdana" charset="0"/>
                  <a:cs typeface="Verdana" charset="0"/>
                </a:rPr>
                <a:t>Stack</a:t>
              </a:r>
            </a:p>
          </p:txBody>
        </p:sp>
        <p:pic>
          <p:nvPicPr>
            <p:cNvPr id="23" name="Graphic 22">
              <a:extLst>
                <a:ext uri="{FF2B5EF4-FFF2-40B4-BE49-F238E27FC236}">
                  <a16:creationId xmlns:a16="http://schemas.microsoft.com/office/drawing/2014/main" id="{D71C9A8F-59E7-374D-9A0A-D33195D2931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7273" y="2763399"/>
              <a:ext cx="550814" cy="550814"/>
            </a:xfrm>
            <a:prstGeom prst="rect">
              <a:avLst/>
            </a:prstGeom>
          </p:spPr>
        </p:pic>
        <p:sp>
          <p:nvSpPr>
            <p:cNvPr id="25" name="TextBox 24">
              <a:extLst>
                <a:ext uri="{FF2B5EF4-FFF2-40B4-BE49-F238E27FC236}">
                  <a16:creationId xmlns:a16="http://schemas.microsoft.com/office/drawing/2014/main" id="{48C8FCE1-4302-1646-8891-566D77CB5824}"/>
                </a:ext>
              </a:extLst>
            </p:cNvPr>
            <p:cNvSpPr txBox="1"/>
            <p:nvPr/>
          </p:nvSpPr>
          <p:spPr>
            <a:xfrm>
              <a:off x="11050257" y="3290985"/>
              <a:ext cx="999560" cy="338554"/>
            </a:xfrm>
            <a:prstGeom prst="rect">
              <a:avLst/>
            </a:prstGeom>
            <a:noFill/>
          </p:spPr>
          <p:txBody>
            <a:bodyPr wrap="square" rtlCol="0">
              <a:spAutoFit/>
            </a:bodyPr>
            <a:lstStyle/>
            <a:p>
              <a:pPr algn="ctr"/>
              <a:r>
                <a:rPr lang="en-US" sz="1600" dirty="0">
                  <a:ea typeface="Verdana" charset="0"/>
                  <a:cs typeface="Verdana" charset="0"/>
                </a:rPr>
                <a:t>Stack</a:t>
              </a:r>
            </a:p>
          </p:txBody>
        </p:sp>
        <p:pic>
          <p:nvPicPr>
            <p:cNvPr id="26" name="Graphic 25">
              <a:extLst>
                <a:ext uri="{FF2B5EF4-FFF2-40B4-BE49-F238E27FC236}">
                  <a16:creationId xmlns:a16="http://schemas.microsoft.com/office/drawing/2014/main" id="{8EDEF600-34F6-384A-9078-12246FC6DBD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4630" y="2763399"/>
              <a:ext cx="550814" cy="550814"/>
            </a:xfrm>
            <a:prstGeom prst="rect">
              <a:avLst/>
            </a:prstGeom>
          </p:spPr>
        </p:pic>
        <p:grpSp>
          <p:nvGrpSpPr>
            <p:cNvPr id="35" name="Group 34">
              <a:extLst>
                <a:ext uri="{FF2B5EF4-FFF2-40B4-BE49-F238E27FC236}">
                  <a16:creationId xmlns:a16="http://schemas.microsoft.com/office/drawing/2014/main" id="{90EF99EA-353A-E54A-9147-34E3E382B628}"/>
                </a:ext>
              </a:extLst>
            </p:cNvPr>
            <p:cNvGrpSpPr/>
            <p:nvPr/>
          </p:nvGrpSpPr>
          <p:grpSpPr>
            <a:xfrm>
              <a:off x="9967103" y="2371201"/>
              <a:ext cx="1582933" cy="392198"/>
              <a:chOff x="11960517" y="3064492"/>
              <a:chExt cx="1899518" cy="592220"/>
            </a:xfrm>
          </p:grpSpPr>
          <p:cxnSp>
            <p:nvCxnSpPr>
              <p:cNvPr id="30" name="Elbow Connector 29">
                <a:extLst>
                  <a:ext uri="{FF2B5EF4-FFF2-40B4-BE49-F238E27FC236}">
                    <a16:creationId xmlns:a16="http://schemas.microsoft.com/office/drawing/2014/main" id="{AE3972BF-ED1B-7047-9DDB-ADE5B3ABE07C}"/>
                  </a:ext>
                </a:extLst>
              </p:cNvPr>
              <p:cNvCxnSpPr>
                <a:cxnSpLocks/>
                <a:stCxn id="6" idx="2"/>
                <a:endCxn id="20" idx="0"/>
              </p:cNvCxnSpPr>
              <p:nvPr/>
            </p:nvCxnSpPr>
            <p:spPr>
              <a:xfrm rot="5400000">
                <a:off x="12147758" y="2877255"/>
                <a:ext cx="592214" cy="9666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75C0240F-3572-7645-9083-BA44B627E2F5}"/>
                  </a:ext>
                </a:extLst>
              </p:cNvPr>
              <p:cNvCxnSpPr>
                <a:cxnSpLocks/>
                <a:stCxn id="6" idx="2"/>
                <a:endCxn id="23" idx="0"/>
              </p:cNvCxnSpPr>
              <p:nvPr/>
            </p:nvCxnSpPr>
            <p:spPr>
              <a:xfrm rot="5400000">
                <a:off x="12631104" y="3360601"/>
                <a:ext cx="592214" cy="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8CE99B6D-A6B1-1544-ADAF-6B89ED8F8229}"/>
                  </a:ext>
                </a:extLst>
              </p:cNvPr>
              <p:cNvCxnSpPr>
                <a:cxnSpLocks/>
                <a:stCxn id="6" idx="2"/>
                <a:endCxn id="26" idx="0"/>
              </p:cNvCxnSpPr>
              <p:nvPr/>
            </p:nvCxnSpPr>
            <p:spPr>
              <a:xfrm rot="16200000" flipH="1">
                <a:off x="13097516" y="2894192"/>
                <a:ext cx="592214" cy="9328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grpSp>
      <p:graphicFrame>
        <p:nvGraphicFramePr>
          <p:cNvPr id="36" name="Diagram 35" descr="a circle with six labeled points on it. The labels are: Dev, Test, Staging, Prod, Demos, and Regions.">
            <a:extLst>
              <a:ext uri="{FF2B5EF4-FFF2-40B4-BE49-F238E27FC236}">
                <a16:creationId xmlns:a16="http://schemas.microsoft.com/office/drawing/2014/main" id="{B2E88593-F168-B44F-B2CC-6F4E35DA98D4}"/>
              </a:ext>
            </a:extLst>
          </p:cNvPr>
          <p:cNvGraphicFramePr/>
          <p:nvPr>
            <p:extLst>
              <p:ext uri="{D42A27DB-BD31-4B8C-83A1-F6EECF244321}">
                <p14:modId xmlns:p14="http://schemas.microsoft.com/office/powerpoint/2010/main" val="994049892"/>
              </p:ext>
            </p:extLst>
          </p:nvPr>
        </p:nvGraphicFramePr>
        <p:xfrm>
          <a:off x="6763837" y="3240128"/>
          <a:ext cx="4135901" cy="33290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1" name="Footer Placeholder 30">
            <a:extLst>
              <a:ext uri="{FF2B5EF4-FFF2-40B4-BE49-F238E27FC236}">
                <a16:creationId xmlns:a16="http://schemas.microsoft.com/office/drawing/2014/main" id="{553AFF8F-0A10-8D4C-9688-A2A78CB6823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3" name="Slide Number Placeholder 32">
            <a:extLst>
              <a:ext uri="{FF2B5EF4-FFF2-40B4-BE49-F238E27FC236}">
                <a16:creationId xmlns:a16="http://schemas.microsoft.com/office/drawing/2014/main" id="{EE9B467C-3E3D-1748-BA96-209BF9AF0B31}"/>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952032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28AD-4718-3444-A7EC-0247B05D24B3}"/>
              </a:ext>
            </a:extLst>
          </p:cNvPr>
          <p:cNvSpPr>
            <a:spLocks noGrp="1"/>
          </p:cNvSpPr>
          <p:nvPr>
            <p:ph type="title"/>
          </p:nvPr>
        </p:nvSpPr>
        <p:spPr>
          <a:xfrm>
            <a:off x="407525" y="260120"/>
            <a:ext cx="9034272" cy="695616"/>
          </a:xfrm>
        </p:spPr>
        <p:txBody>
          <a:bodyPr/>
          <a:lstStyle/>
          <a:p>
            <a:r>
              <a:rPr lang="en-US" dirty="0"/>
              <a:t>Infrastructure as code: Benefits</a:t>
            </a:r>
          </a:p>
        </p:txBody>
      </p:sp>
      <p:grpSp>
        <p:nvGrpSpPr>
          <p:cNvPr id="6" name="Group 5" descr="a template used to create stacks 1, 2, and 3. Each stack creates a  matching load balancer and auto scaling group configuration.">
            <a:extLst>
              <a:ext uri="{FF2B5EF4-FFF2-40B4-BE49-F238E27FC236}">
                <a16:creationId xmlns:a16="http://schemas.microsoft.com/office/drawing/2014/main" id="{36BBB09C-E239-AB4E-BC8E-632C92A4219B}"/>
              </a:ext>
            </a:extLst>
          </p:cNvPr>
          <p:cNvGrpSpPr/>
          <p:nvPr/>
        </p:nvGrpSpPr>
        <p:grpSpPr>
          <a:xfrm>
            <a:off x="54629" y="1302640"/>
            <a:ext cx="6425141" cy="5012099"/>
            <a:chOff x="54629" y="1302640"/>
            <a:chExt cx="6425141" cy="5012099"/>
          </a:xfrm>
        </p:grpSpPr>
        <p:sp>
          <p:nvSpPr>
            <p:cNvPr id="5" name="TextBox 4">
              <a:extLst>
                <a:ext uri="{FF2B5EF4-FFF2-40B4-BE49-F238E27FC236}">
                  <a16:creationId xmlns:a16="http://schemas.microsoft.com/office/drawing/2014/main" id="{578BA8E6-8DAD-F24A-B59C-853AE8A7170F}"/>
                </a:ext>
              </a:extLst>
            </p:cNvPr>
            <p:cNvSpPr txBox="1"/>
            <p:nvPr/>
          </p:nvSpPr>
          <p:spPr>
            <a:xfrm>
              <a:off x="54629" y="3231399"/>
              <a:ext cx="1460694" cy="527444"/>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Template</a:t>
              </a:r>
            </a:p>
          </p:txBody>
        </p:sp>
        <p:pic>
          <p:nvPicPr>
            <p:cNvPr id="58" name="Graphic 57">
              <a:extLst>
                <a:ext uri="{FF2B5EF4-FFF2-40B4-BE49-F238E27FC236}">
                  <a16:creationId xmlns:a16="http://schemas.microsoft.com/office/drawing/2014/main" id="{618521CB-D4B6-9A49-874A-639C9D1D00B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088" y="2566231"/>
              <a:ext cx="601261" cy="601261"/>
            </a:xfrm>
            <a:prstGeom prst="rect">
              <a:avLst/>
            </a:prstGeom>
          </p:spPr>
        </p:pic>
        <p:grpSp>
          <p:nvGrpSpPr>
            <p:cNvPr id="77" name="Group 76">
              <a:extLst>
                <a:ext uri="{FF2B5EF4-FFF2-40B4-BE49-F238E27FC236}">
                  <a16:creationId xmlns:a16="http://schemas.microsoft.com/office/drawing/2014/main" id="{D8AC2085-9E85-704E-B6A8-6F5815AD1C7D}"/>
                </a:ext>
              </a:extLst>
            </p:cNvPr>
            <p:cNvGrpSpPr/>
            <p:nvPr/>
          </p:nvGrpSpPr>
          <p:grpSpPr>
            <a:xfrm>
              <a:off x="2585436" y="1302640"/>
              <a:ext cx="2792239" cy="1490226"/>
              <a:chOff x="7253249" y="2476350"/>
              <a:chExt cx="2792239" cy="1490226"/>
            </a:xfrm>
          </p:grpSpPr>
          <p:sp>
            <p:nvSpPr>
              <p:cNvPr id="59" name="TextBox 58">
                <a:extLst>
                  <a:ext uri="{FF2B5EF4-FFF2-40B4-BE49-F238E27FC236}">
                    <a16:creationId xmlns:a16="http://schemas.microsoft.com/office/drawing/2014/main" id="{07C96694-AA2D-2048-8A43-589CBB708085}"/>
                  </a:ext>
                </a:extLst>
              </p:cNvPr>
              <p:cNvSpPr txBox="1"/>
              <p:nvPr/>
            </p:nvSpPr>
            <p:spPr>
              <a:xfrm>
                <a:off x="8594493" y="2543010"/>
                <a:ext cx="1450995" cy="338554"/>
              </a:xfrm>
              <a:prstGeom prst="rect">
                <a:avLst/>
              </a:prstGeom>
              <a:noFill/>
            </p:spPr>
            <p:txBody>
              <a:bodyPr wrap="square" rtlCol="0">
                <a:spAutoFit/>
              </a:bodyPr>
              <a:lstStyle/>
              <a:p>
                <a:pPr algn="ctr"/>
                <a:r>
                  <a:rPr lang="en-US" sz="1600" dirty="0"/>
                  <a:t>Load balancer</a:t>
                </a:r>
              </a:p>
            </p:txBody>
          </p:sp>
          <p:pic>
            <p:nvPicPr>
              <p:cNvPr id="60" name="Graphic 59">
                <a:extLst>
                  <a:ext uri="{FF2B5EF4-FFF2-40B4-BE49-F238E27FC236}">
                    <a16:creationId xmlns:a16="http://schemas.microsoft.com/office/drawing/2014/main" id="{D7110F7E-9B15-D14E-9DA6-AE0207E4165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5385" y="2476350"/>
                <a:ext cx="457200" cy="457200"/>
              </a:xfrm>
              <a:prstGeom prst="rect">
                <a:avLst/>
              </a:prstGeom>
            </p:spPr>
          </p:pic>
          <p:sp>
            <p:nvSpPr>
              <p:cNvPr id="61" name="Rectangle 60">
                <a:extLst>
                  <a:ext uri="{FF2B5EF4-FFF2-40B4-BE49-F238E27FC236}">
                    <a16:creationId xmlns:a16="http://schemas.microsoft.com/office/drawing/2014/main" id="{74D9BA21-A926-E14E-A582-87307F445235}"/>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p:txBody>
          </p:sp>
          <p:pic>
            <p:nvPicPr>
              <p:cNvPr id="62" name="Graphic 61">
                <a:extLst>
                  <a:ext uri="{FF2B5EF4-FFF2-40B4-BE49-F238E27FC236}">
                    <a16:creationId xmlns:a16="http://schemas.microsoft.com/office/drawing/2014/main" id="{4BBE8401-5733-6446-9272-2384B6E21A0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3249" y="3045101"/>
                <a:ext cx="277535" cy="277535"/>
              </a:xfrm>
              <a:prstGeom prst="rect">
                <a:avLst/>
              </a:prstGeom>
            </p:spPr>
          </p:pic>
          <p:pic>
            <p:nvPicPr>
              <p:cNvPr id="63" name="Graphic 62">
                <a:extLst>
                  <a:ext uri="{FF2B5EF4-FFF2-40B4-BE49-F238E27FC236}">
                    <a16:creationId xmlns:a16="http://schemas.microsoft.com/office/drawing/2014/main" id="{97C75BE2-335D-5447-967A-3D6844622F4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9594" y="3139161"/>
                <a:ext cx="457200" cy="457200"/>
              </a:xfrm>
              <a:prstGeom prst="rect">
                <a:avLst/>
              </a:prstGeom>
            </p:spPr>
          </p:pic>
          <p:pic>
            <p:nvPicPr>
              <p:cNvPr id="65" name="Graphic 64">
                <a:extLst>
                  <a:ext uri="{FF2B5EF4-FFF2-40B4-BE49-F238E27FC236}">
                    <a16:creationId xmlns:a16="http://schemas.microsoft.com/office/drawing/2014/main" id="{1E4D9D71-D756-764D-8534-F4A25048675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5922" y="3139161"/>
                <a:ext cx="457200" cy="457200"/>
              </a:xfrm>
              <a:prstGeom prst="rect">
                <a:avLst/>
              </a:prstGeom>
            </p:spPr>
          </p:pic>
          <p:sp>
            <p:nvSpPr>
              <p:cNvPr id="67" name="TextBox 66">
                <a:extLst>
                  <a:ext uri="{FF2B5EF4-FFF2-40B4-BE49-F238E27FC236}">
                    <a16:creationId xmlns:a16="http://schemas.microsoft.com/office/drawing/2014/main" id="{535451CF-A1C3-2645-BA33-393570BFDCE9}"/>
                  </a:ext>
                </a:extLst>
              </p:cNvPr>
              <p:cNvSpPr txBox="1"/>
              <p:nvPr/>
            </p:nvSpPr>
            <p:spPr>
              <a:xfrm>
                <a:off x="7353816" y="3607839"/>
                <a:ext cx="2058645" cy="338554"/>
              </a:xfrm>
              <a:prstGeom prst="rect">
                <a:avLst/>
              </a:prstGeom>
              <a:noFill/>
            </p:spPr>
            <p:txBody>
              <a:bodyPr wrap="square" rtlCol="0">
                <a:spAutoFit/>
              </a:bodyPr>
              <a:lstStyle/>
              <a:p>
                <a:pPr algn="ctr"/>
                <a:r>
                  <a:rPr lang="en-US" sz="1600" dirty="0"/>
                  <a:t>Auto Scaling group</a:t>
                </a:r>
              </a:p>
            </p:txBody>
          </p:sp>
          <p:pic>
            <p:nvPicPr>
              <p:cNvPr id="68" name="Graphic 67">
                <a:extLst>
                  <a:ext uri="{FF2B5EF4-FFF2-40B4-BE49-F238E27FC236}">
                    <a16:creationId xmlns:a16="http://schemas.microsoft.com/office/drawing/2014/main" id="{FA714A1F-2FE5-E341-B47D-E818018BA37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4539" y="3139161"/>
                <a:ext cx="457200" cy="457200"/>
              </a:xfrm>
              <a:prstGeom prst="rect">
                <a:avLst/>
              </a:prstGeom>
            </p:spPr>
          </p:pic>
          <p:cxnSp>
            <p:nvCxnSpPr>
              <p:cNvPr id="69" name="Straight Arrow Connector 68">
                <a:extLst>
                  <a:ext uri="{FF2B5EF4-FFF2-40B4-BE49-F238E27FC236}">
                    <a16:creationId xmlns:a16="http://schemas.microsoft.com/office/drawing/2014/main" id="{6806C7E2-A1CB-104B-AEFF-E472260C66B9}"/>
                  </a:ext>
                </a:extLst>
              </p:cNvPr>
              <p:cNvCxnSpPr>
                <a:stCxn id="60" idx="2"/>
                <a:endCxn id="63"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3AFDE7A-4217-6E4B-A38B-411110B6EE87}"/>
                  </a:ext>
                </a:extLst>
              </p:cNvPr>
              <p:cNvCxnSpPr>
                <a:cxnSpLocks/>
                <a:stCxn id="60" idx="2"/>
                <a:endCxn id="68"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54FA590-6C33-7E48-944E-96760FE0EBD4}"/>
                  </a:ext>
                </a:extLst>
              </p:cNvPr>
              <p:cNvCxnSpPr>
                <a:cxnSpLocks/>
                <a:stCxn id="60" idx="2"/>
                <a:endCxn id="65"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F3EF508C-5A40-E942-B028-9DB0D27DD418}"/>
                </a:ext>
              </a:extLst>
            </p:cNvPr>
            <p:cNvGrpSpPr/>
            <p:nvPr/>
          </p:nvGrpSpPr>
          <p:grpSpPr>
            <a:xfrm>
              <a:off x="3687531" y="3088329"/>
              <a:ext cx="2792239" cy="1490226"/>
              <a:chOff x="7253249" y="2476350"/>
              <a:chExt cx="2792239" cy="1490226"/>
            </a:xfrm>
          </p:grpSpPr>
          <p:sp>
            <p:nvSpPr>
              <p:cNvPr id="81" name="TextBox 80">
                <a:extLst>
                  <a:ext uri="{FF2B5EF4-FFF2-40B4-BE49-F238E27FC236}">
                    <a16:creationId xmlns:a16="http://schemas.microsoft.com/office/drawing/2014/main" id="{B5D2FEDD-8C9F-2F45-9D97-795A4C615A5F}"/>
                  </a:ext>
                </a:extLst>
              </p:cNvPr>
              <p:cNvSpPr txBox="1"/>
              <p:nvPr/>
            </p:nvSpPr>
            <p:spPr>
              <a:xfrm>
                <a:off x="8594493" y="2543010"/>
                <a:ext cx="1450995" cy="338554"/>
              </a:xfrm>
              <a:prstGeom prst="rect">
                <a:avLst/>
              </a:prstGeom>
              <a:noFill/>
            </p:spPr>
            <p:txBody>
              <a:bodyPr wrap="square" rtlCol="0">
                <a:spAutoFit/>
              </a:bodyPr>
              <a:lstStyle/>
              <a:p>
                <a:pPr algn="ctr"/>
                <a:r>
                  <a:rPr lang="en-US" sz="1600" dirty="0"/>
                  <a:t>Load balancer</a:t>
                </a:r>
              </a:p>
            </p:txBody>
          </p:sp>
          <p:pic>
            <p:nvPicPr>
              <p:cNvPr id="82" name="Graphic 81">
                <a:extLst>
                  <a:ext uri="{FF2B5EF4-FFF2-40B4-BE49-F238E27FC236}">
                    <a16:creationId xmlns:a16="http://schemas.microsoft.com/office/drawing/2014/main" id="{245CEFD8-ABF3-1446-A401-BAE7C28D4F2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5385" y="2476350"/>
                <a:ext cx="457200" cy="457200"/>
              </a:xfrm>
              <a:prstGeom prst="rect">
                <a:avLst/>
              </a:prstGeom>
            </p:spPr>
          </p:pic>
          <p:sp>
            <p:nvSpPr>
              <p:cNvPr id="83" name="Rectangle 82">
                <a:extLst>
                  <a:ext uri="{FF2B5EF4-FFF2-40B4-BE49-F238E27FC236}">
                    <a16:creationId xmlns:a16="http://schemas.microsoft.com/office/drawing/2014/main" id="{FB5B4EF4-F4F9-DD44-AB8D-B3D0143C0AFD}"/>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p:txBody>
          </p:sp>
          <p:pic>
            <p:nvPicPr>
              <p:cNvPr id="84" name="Graphic 83">
                <a:extLst>
                  <a:ext uri="{FF2B5EF4-FFF2-40B4-BE49-F238E27FC236}">
                    <a16:creationId xmlns:a16="http://schemas.microsoft.com/office/drawing/2014/main" id="{37D9269D-0529-7744-B3A8-43E9AD30EEC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3249" y="3045101"/>
                <a:ext cx="277535" cy="277535"/>
              </a:xfrm>
              <a:prstGeom prst="rect">
                <a:avLst/>
              </a:prstGeom>
            </p:spPr>
          </p:pic>
          <p:pic>
            <p:nvPicPr>
              <p:cNvPr id="85" name="Graphic 84">
                <a:extLst>
                  <a:ext uri="{FF2B5EF4-FFF2-40B4-BE49-F238E27FC236}">
                    <a16:creationId xmlns:a16="http://schemas.microsoft.com/office/drawing/2014/main" id="{610F4D88-90BA-8749-AA21-2B72B63D2C7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9594" y="3139161"/>
                <a:ext cx="457200" cy="457200"/>
              </a:xfrm>
              <a:prstGeom prst="rect">
                <a:avLst/>
              </a:prstGeom>
            </p:spPr>
          </p:pic>
          <p:pic>
            <p:nvPicPr>
              <p:cNvPr id="86" name="Graphic 85">
                <a:extLst>
                  <a:ext uri="{FF2B5EF4-FFF2-40B4-BE49-F238E27FC236}">
                    <a16:creationId xmlns:a16="http://schemas.microsoft.com/office/drawing/2014/main" id="{9099307A-0F12-D340-BD25-34BC8F40B85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5922" y="3139161"/>
                <a:ext cx="457200" cy="457200"/>
              </a:xfrm>
              <a:prstGeom prst="rect">
                <a:avLst/>
              </a:prstGeom>
            </p:spPr>
          </p:pic>
          <p:sp>
            <p:nvSpPr>
              <p:cNvPr id="87" name="TextBox 86">
                <a:extLst>
                  <a:ext uri="{FF2B5EF4-FFF2-40B4-BE49-F238E27FC236}">
                    <a16:creationId xmlns:a16="http://schemas.microsoft.com/office/drawing/2014/main" id="{670F6FE4-A8ED-F04E-BC44-08634D47F30B}"/>
                  </a:ext>
                </a:extLst>
              </p:cNvPr>
              <p:cNvSpPr txBox="1"/>
              <p:nvPr/>
            </p:nvSpPr>
            <p:spPr>
              <a:xfrm>
                <a:off x="7353816" y="3607839"/>
                <a:ext cx="2058645" cy="338554"/>
              </a:xfrm>
              <a:prstGeom prst="rect">
                <a:avLst/>
              </a:prstGeom>
              <a:noFill/>
            </p:spPr>
            <p:txBody>
              <a:bodyPr wrap="square" rtlCol="0">
                <a:spAutoFit/>
              </a:bodyPr>
              <a:lstStyle/>
              <a:p>
                <a:pPr algn="ctr"/>
                <a:r>
                  <a:rPr lang="en-US" sz="1600" dirty="0"/>
                  <a:t>Auto Scaling group</a:t>
                </a:r>
              </a:p>
            </p:txBody>
          </p:sp>
          <p:pic>
            <p:nvPicPr>
              <p:cNvPr id="88" name="Graphic 87">
                <a:extLst>
                  <a:ext uri="{FF2B5EF4-FFF2-40B4-BE49-F238E27FC236}">
                    <a16:creationId xmlns:a16="http://schemas.microsoft.com/office/drawing/2014/main" id="{71E239B6-3C7C-0D42-A9A6-0AD2CF162BB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4539" y="3139161"/>
                <a:ext cx="457200" cy="457200"/>
              </a:xfrm>
              <a:prstGeom prst="rect">
                <a:avLst/>
              </a:prstGeom>
            </p:spPr>
          </p:pic>
          <p:cxnSp>
            <p:nvCxnSpPr>
              <p:cNvPr id="89" name="Straight Arrow Connector 88">
                <a:extLst>
                  <a:ext uri="{FF2B5EF4-FFF2-40B4-BE49-F238E27FC236}">
                    <a16:creationId xmlns:a16="http://schemas.microsoft.com/office/drawing/2014/main" id="{A1DB582B-B0DB-7241-A7CA-5E3713FC862B}"/>
                  </a:ext>
                </a:extLst>
              </p:cNvPr>
              <p:cNvCxnSpPr>
                <a:stCxn id="82" idx="2"/>
                <a:endCxn id="85"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80A0B1D-5881-E243-AF80-28BA0B41F64B}"/>
                  </a:ext>
                </a:extLst>
              </p:cNvPr>
              <p:cNvCxnSpPr>
                <a:cxnSpLocks/>
                <a:stCxn id="82" idx="2"/>
                <a:endCxn id="88"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A241088-1DB4-A84F-B681-34D57EA12B67}"/>
                  </a:ext>
                </a:extLst>
              </p:cNvPr>
              <p:cNvCxnSpPr>
                <a:cxnSpLocks/>
                <a:stCxn id="82" idx="2"/>
                <a:endCxn id="86"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39AE9D7E-1925-9F4F-876D-376D28FAE6BA}"/>
                </a:ext>
              </a:extLst>
            </p:cNvPr>
            <p:cNvGrpSpPr/>
            <p:nvPr/>
          </p:nvGrpSpPr>
          <p:grpSpPr>
            <a:xfrm>
              <a:off x="2521571" y="4824513"/>
              <a:ext cx="2792239" cy="1490226"/>
              <a:chOff x="7253249" y="2476350"/>
              <a:chExt cx="2792239" cy="1490226"/>
            </a:xfrm>
          </p:grpSpPr>
          <p:sp>
            <p:nvSpPr>
              <p:cNvPr id="93" name="TextBox 92">
                <a:extLst>
                  <a:ext uri="{FF2B5EF4-FFF2-40B4-BE49-F238E27FC236}">
                    <a16:creationId xmlns:a16="http://schemas.microsoft.com/office/drawing/2014/main" id="{FC7B847F-4CC8-D64C-8ADA-B7C70D0990DF}"/>
                  </a:ext>
                </a:extLst>
              </p:cNvPr>
              <p:cNvSpPr txBox="1"/>
              <p:nvPr/>
            </p:nvSpPr>
            <p:spPr>
              <a:xfrm>
                <a:off x="8594493" y="2543010"/>
                <a:ext cx="1450995" cy="338554"/>
              </a:xfrm>
              <a:prstGeom prst="rect">
                <a:avLst/>
              </a:prstGeom>
              <a:noFill/>
            </p:spPr>
            <p:txBody>
              <a:bodyPr wrap="square" rtlCol="0">
                <a:spAutoFit/>
              </a:bodyPr>
              <a:lstStyle/>
              <a:p>
                <a:pPr algn="ctr"/>
                <a:r>
                  <a:rPr lang="en-US" sz="1600" dirty="0"/>
                  <a:t>Load balancer</a:t>
                </a:r>
              </a:p>
            </p:txBody>
          </p:sp>
          <p:pic>
            <p:nvPicPr>
              <p:cNvPr id="94" name="Graphic 93">
                <a:extLst>
                  <a:ext uri="{FF2B5EF4-FFF2-40B4-BE49-F238E27FC236}">
                    <a16:creationId xmlns:a16="http://schemas.microsoft.com/office/drawing/2014/main" id="{EA47A603-3A2E-E240-8797-E476EECC1AA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5385" y="2476350"/>
                <a:ext cx="457200" cy="457200"/>
              </a:xfrm>
              <a:prstGeom prst="rect">
                <a:avLst/>
              </a:prstGeom>
            </p:spPr>
          </p:pic>
          <p:sp>
            <p:nvSpPr>
              <p:cNvPr id="95" name="Rectangle 94">
                <a:extLst>
                  <a:ext uri="{FF2B5EF4-FFF2-40B4-BE49-F238E27FC236}">
                    <a16:creationId xmlns:a16="http://schemas.microsoft.com/office/drawing/2014/main" id="{DC231D80-71E4-C14A-8C77-E3D3E9B4D8B4}"/>
                  </a:ext>
                </a:extLst>
              </p:cNvPr>
              <p:cNvSpPr/>
              <p:nvPr/>
            </p:nvSpPr>
            <p:spPr>
              <a:xfrm>
                <a:off x="7253249" y="3056580"/>
                <a:ext cx="2104288" cy="90999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p:txBody>
          </p:sp>
          <p:pic>
            <p:nvPicPr>
              <p:cNvPr id="96" name="Graphic 95">
                <a:extLst>
                  <a:ext uri="{FF2B5EF4-FFF2-40B4-BE49-F238E27FC236}">
                    <a16:creationId xmlns:a16="http://schemas.microsoft.com/office/drawing/2014/main" id="{B9DA65A2-04C0-4C46-9F61-F6BAC850F4C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3249" y="3045101"/>
                <a:ext cx="277535" cy="277535"/>
              </a:xfrm>
              <a:prstGeom prst="rect">
                <a:avLst/>
              </a:prstGeom>
            </p:spPr>
          </p:pic>
          <p:pic>
            <p:nvPicPr>
              <p:cNvPr id="97" name="Graphic 96">
                <a:extLst>
                  <a:ext uri="{FF2B5EF4-FFF2-40B4-BE49-F238E27FC236}">
                    <a16:creationId xmlns:a16="http://schemas.microsoft.com/office/drawing/2014/main" id="{E34C19C9-9B23-244F-8887-15A00C2CA00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9594" y="3139161"/>
                <a:ext cx="457200" cy="457200"/>
              </a:xfrm>
              <a:prstGeom prst="rect">
                <a:avLst/>
              </a:prstGeom>
            </p:spPr>
          </p:pic>
          <p:pic>
            <p:nvPicPr>
              <p:cNvPr id="98" name="Graphic 97">
                <a:extLst>
                  <a:ext uri="{FF2B5EF4-FFF2-40B4-BE49-F238E27FC236}">
                    <a16:creationId xmlns:a16="http://schemas.microsoft.com/office/drawing/2014/main" id="{00A3A2D9-4CC9-F94B-94B2-6B6CFD9BD58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5922" y="3139161"/>
                <a:ext cx="457200" cy="457200"/>
              </a:xfrm>
              <a:prstGeom prst="rect">
                <a:avLst/>
              </a:prstGeom>
            </p:spPr>
          </p:pic>
          <p:sp>
            <p:nvSpPr>
              <p:cNvPr id="99" name="TextBox 98">
                <a:extLst>
                  <a:ext uri="{FF2B5EF4-FFF2-40B4-BE49-F238E27FC236}">
                    <a16:creationId xmlns:a16="http://schemas.microsoft.com/office/drawing/2014/main" id="{0E83D7D3-57C5-7746-9FC6-DA5F17A26F6C}"/>
                  </a:ext>
                </a:extLst>
              </p:cNvPr>
              <p:cNvSpPr txBox="1"/>
              <p:nvPr/>
            </p:nvSpPr>
            <p:spPr>
              <a:xfrm>
                <a:off x="7353816" y="3607839"/>
                <a:ext cx="2058645" cy="338554"/>
              </a:xfrm>
              <a:prstGeom prst="rect">
                <a:avLst/>
              </a:prstGeom>
              <a:noFill/>
            </p:spPr>
            <p:txBody>
              <a:bodyPr wrap="square" rtlCol="0">
                <a:spAutoFit/>
              </a:bodyPr>
              <a:lstStyle/>
              <a:p>
                <a:pPr algn="ctr"/>
                <a:r>
                  <a:rPr lang="en-US" sz="1600" dirty="0"/>
                  <a:t>Auto Scaling group</a:t>
                </a:r>
              </a:p>
            </p:txBody>
          </p:sp>
          <p:pic>
            <p:nvPicPr>
              <p:cNvPr id="100" name="Graphic 99">
                <a:extLst>
                  <a:ext uri="{FF2B5EF4-FFF2-40B4-BE49-F238E27FC236}">
                    <a16:creationId xmlns:a16="http://schemas.microsoft.com/office/drawing/2014/main" id="{53F5DD1C-1012-7A46-9757-0448A23E69C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4539" y="3139161"/>
                <a:ext cx="457200" cy="457200"/>
              </a:xfrm>
              <a:prstGeom prst="rect">
                <a:avLst/>
              </a:prstGeom>
            </p:spPr>
          </p:pic>
          <p:cxnSp>
            <p:nvCxnSpPr>
              <p:cNvPr id="101" name="Straight Arrow Connector 100">
                <a:extLst>
                  <a:ext uri="{FF2B5EF4-FFF2-40B4-BE49-F238E27FC236}">
                    <a16:creationId xmlns:a16="http://schemas.microsoft.com/office/drawing/2014/main" id="{763BC783-7D1E-1D4E-AFAD-AF3F7EE28566}"/>
                  </a:ext>
                </a:extLst>
              </p:cNvPr>
              <p:cNvCxnSpPr>
                <a:stCxn id="94" idx="2"/>
                <a:endCxn id="97" idx="0"/>
              </p:cNvCxnSpPr>
              <p:nvPr/>
            </p:nvCxnSpPr>
            <p:spPr>
              <a:xfrm flipH="1">
                <a:off x="7818194" y="2933550"/>
                <a:ext cx="555791"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0CE47A4-55C9-EB46-8366-BFFF24289222}"/>
                  </a:ext>
                </a:extLst>
              </p:cNvPr>
              <p:cNvCxnSpPr>
                <a:cxnSpLocks/>
                <a:stCxn id="94" idx="2"/>
                <a:endCxn id="100" idx="0"/>
              </p:cNvCxnSpPr>
              <p:nvPr/>
            </p:nvCxnSpPr>
            <p:spPr>
              <a:xfrm>
                <a:off x="8373985" y="2933550"/>
                <a:ext cx="9154"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A10BE8B-D545-0243-90C0-6A1B11390899}"/>
                  </a:ext>
                </a:extLst>
              </p:cNvPr>
              <p:cNvCxnSpPr>
                <a:cxnSpLocks/>
                <a:stCxn id="94" idx="2"/>
                <a:endCxn id="98" idx="0"/>
              </p:cNvCxnSpPr>
              <p:nvPr/>
            </p:nvCxnSpPr>
            <p:spPr>
              <a:xfrm>
                <a:off x="8373985" y="2933550"/>
                <a:ext cx="570537" cy="20561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C2C41830-3732-5F41-8DD9-5CC45E16BF74}"/>
                </a:ext>
              </a:extLst>
            </p:cNvPr>
            <p:cNvCxnSpPr>
              <a:cxnSpLocks/>
              <a:stCxn id="58" idx="3"/>
              <a:endCxn id="61" idx="1"/>
            </p:cNvCxnSpPr>
            <p:nvPr/>
          </p:nvCxnSpPr>
          <p:spPr>
            <a:xfrm flipV="1">
              <a:off x="1079349" y="2337868"/>
              <a:ext cx="1506087" cy="52899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7A69C2A-029B-634D-8060-139C3CE43F74}"/>
                </a:ext>
              </a:extLst>
            </p:cNvPr>
            <p:cNvCxnSpPr>
              <a:cxnSpLocks/>
              <a:stCxn id="58" idx="3"/>
              <a:endCxn id="83" idx="1"/>
            </p:cNvCxnSpPr>
            <p:nvPr/>
          </p:nvCxnSpPr>
          <p:spPr>
            <a:xfrm>
              <a:off x="1079349" y="2866862"/>
              <a:ext cx="2608182" cy="125669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99DB1A9-F128-844B-BAEE-0AE540C7C73F}"/>
                </a:ext>
              </a:extLst>
            </p:cNvPr>
            <p:cNvCxnSpPr>
              <a:cxnSpLocks/>
              <a:stCxn id="58" idx="3"/>
              <a:endCxn id="95" idx="1"/>
            </p:cNvCxnSpPr>
            <p:nvPr/>
          </p:nvCxnSpPr>
          <p:spPr>
            <a:xfrm>
              <a:off x="1079349" y="2866862"/>
              <a:ext cx="1442222" cy="299287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34262A4-088C-824A-8D33-A78DA6D7DF9D}"/>
                </a:ext>
              </a:extLst>
            </p:cNvPr>
            <p:cNvSpPr txBox="1"/>
            <p:nvPr/>
          </p:nvSpPr>
          <p:spPr>
            <a:xfrm>
              <a:off x="1557762" y="2581505"/>
              <a:ext cx="1223442" cy="338554"/>
            </a:xfrm>
            <a:prstGeom prst="rect">
              <a:avLst/>
            </a:prstGeom>
            <a:noFill/>
          </p:spPr>
          <p:txBody>
            <a:bodyPr wrap="square" rtlCol="0">
              <a:spAutoFit/>
            </a:bodyPr>
            <a:lstStyle/>
            <a:p>
              <a:pPr algn="ctr"/>
              <a:r>
                <a:rPr lang="en-US" sz="1600" dirty="0"/>
                <a:t>Stack 1</a:t>
              </a:r>
            </a:p>
          </p:txBody>
        </p:sp>
        <p:pic>
          <p:nvPicPr>
            <p:cNvPr id="114" name="Graphic 113">
              <a:extLst>
                <a:ext uri="{FF2B5EF4-FFF2-40B4-BE49-F238E27FC236}">
                  <a16:creationId xmlns:a16="http://schemas.microsoft.com/office/drawing/2014/main" id="{1713B374-93F9-0749-BAFD-86AF1BCE826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65521" y="2123639"/>
              <a:ext cx="469900" cy="469900"/>
            </a:xfrm>
            <a:prstGeom prst="rect">
              <a:avLst/>
            </a:prstGeom>
          </p:spPr>
        </p:pic>
        <p:sp>
          <p:nvSpPr>
            <p:cNvPr id="115" name="TextBox 114">
              <a:extLst>
                <a:ext uri="{FF2B5EF4-FFF2-40B4-BE49-F238E27FC236}">
                  <a16:creationId xmlns:a16="http://schemas.microsoft.com/office/drawing/2014/main" id="{746AA303-397F-7C4D-8807-115AD004CC64}"/>
                </a:ext>
              </a:extLst>
            </p:cNvPr>
            <p:cNvSpPr txBox="1"/>
            <p:nvPr/>
          </p:nvSpPr>
          <p:spPr>
            <a:xfrm>
              <a:off x="1839706" y="3666416"/>
              <a:ext cx="1223442" cy="338554"/>
            </a:xfrm>
            <a:prstGeom prst="rect">
              <a:avLst/>
            </a:prstGeom>
            <a:noFill/>
          </p:spPr>
          <p:txBody>
            <a:bodyPr wrap="square" rtlCol="0">
              <a:spAutoFit/>
            </a:bodyPr>
            <a:lstStyle/>
            <a:p>
              <a:pPr algn="ctr"/>
              <a:r>
                <a:rPr lang="en-US" sz="1600" dirty="0"/>
                <a:t>Stack 2</a:t>
              </a:r>
            </a:p>
          </p:txBody>
        </p:sp>
        <p:pic>
          <p:nvPicPr>
            <p:cNvPr id="116" name="Graphic 115">
              <a:extLst>
                <a:ext uri="{FF2B5EF4-FFF2-40B4-BE49-F238E27FC236}">
                  <a16:creationId xmlns:a16="http://schemas.microsoft.com/office/drawing/2014/main" id="{CF0F6BB4-0D40-D24D-B10F-CA5BEFBF83D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16477" y="3225803"/>
              <a:ext cx="469900" cy="469900"/>
            </a:xfrm>
            <a:prstGeom prst="rect">
              <a:avLst/>
            </a:prstGeom>
          </p:spPr>
        </p:pic>
        <p:sp>
          <p:nvSpPr>
            <p:cNvPr id="117" name="TextBox 116">
              <a:extLst>
                <a:ext uri="{FF2B5EF4-FFF2-40B4-BE49-F238E27FC236}">
                  <a16:creationId xmlns:a16="http://schemas.microsoft.com/office/drawing/2014/main" id="{5421357C-31C9-C640-A736-A196E92662A9}"/>
                </a:ext>
              </a:extLst>
            </p:cNvPr>
            <p:cNvSpPr txBox="1"/>
            <p:nvPr/>
          </p:nvSpPr>
          <p:spPr>
            <a:xfrm>
              <a:off x="1075708" y="4812193"/>
              <a:ext cx="1223442" cy="338554"/>
            </a:xfrm>
            <a:prstGeom prst="rect">
              <a:avLst/>
            </a:prstGeom>
            <a:noFill/>
          </p:spPr>
          <p:txBody>
            <a:bodyPr wrap="square" rtlCol="0">
              <a:spAutoFit/>
            </a:bodyPr>
            <a:lstStyle/>
            <a:p>
              <a:pPr algn="ctr"/>
              <a:r>
                <a:rPr lang="en-US" sz="1600" dirty="0"/>
                <a:t>Stack 3</a:t>
              </a:r>
            </a:p>
          </p:txBody>
        </p:sp>
        <p:pic>
          <p:nvPicPr>
            <p:cNvPr id="118" name="Graphic 117">
              <a:extLst>
                <a:ext uri="{FF2B5EF4-FFF2-40B4-BE49-F238E27FC236}">
                  <a16:creationId xmlns:a16="http://schemas.microsoft.com/office/drawing/2014/main" id="{6D5743B2-15B6-D84D-BA78-B993FCB7550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1491" y="4371580"/>
              <a:ext cx="469900" cy="469900"/>
            </a:xfrm>
            <a:prstGeom prst="rect">
              <a:avLst/>
            </a:prstGeom>
          </p:spPr>
        </p:pic>
      </p:grpSp>
      <p:sp>
        <p:nvSpPr>
          <p:cNvPr id="79" name="Content Placeholder 78">
            <a:extLst>
              <a:ext uri="{FF2B5EF4-FFF2-40B4-BE49-F238E27FC236}">
                <a16:creationId xmlns:a16="http://schemas.microsoft.com/office/drawing/2014/main" id="{44ED65A1-2170-EF44-8884-90E142006855}"/>
              </a:ext>
            </a:extLst>
          </p:cNvPr>
          <p:cNvSpPr>
            <a:spLocks noGrp="1"/>
          </p:cNvSpPr>
          <p:nvPr>
            <p:ph idx="13"/>
          </p:nvPr>
        </p:nvSpPr>
        <p:spPr>
          <a:xfrm>
            <a:off x="6738878" y="1524228"/>
            <a:ext cx="5012121" cy="4648788"/>
          </a:xfrm>
        </p:spPr>
        <p:txBody>
          <a:bodyPr/>
          <a:lstStyle/>
          <a:p>
            <a:pPr marL="0" indent="0">
              <a:buNone/>
            </a:pPr>
            <a:r>
              <a:rPr lang="en-US" sz="2400" dirty="0"/>
              <a:t>Reduce multiple matching environments</a:t>
            </a:r>
          </a:p>
          <a:p>
            <a:r>
              <a:rPr lang="en-US" sz="1800" dirty="0"/>
              <a:t>Rapid deployment of complex environments</a:t>
            </a:r>
          </a:p>
          <a:p>
            <a:r>
              <a:rPr lang="en-US" sz="1800" dirty="0"/>
              <a:t>Provides configuration consistency </a:t>
            </a:r>
          </a:p>
          <a:p>
            <a:r>
              <a:rPr lang="en-US" sz="1800" dirty="0"/>
              <a:t>Simple clean up when wanted (deleting the stack deletes the resources created)</a:t>
            </a:r>
          </a:p>
          <a:p>
            <a:r>
              <a:rPr lang="en-US" sz="1800" dirty="0"/>
              <a:t>Easy to propagate a change to all stacks</a:t>
            </a:r>
          </a:p>
          <a:p>
            <a:pPr lvl="1"/>
            <a:r>
              <a:rPr lang="en-US" sz="1600" dirty="0"/>
              <a:t>Modify the template, run update stack on all stacks</a:t>
            </a:r>
            <a:endParaRPr lang="en-US" sz="1400" dirty="0"/>
          </a:p>
          <a:p>
            <a:pPr lvl="1"/>
            <a:endParaRPr lang="en-US" sz="1200" dirty="0"/>
          </a:p>
          <a:p>
            <a:pPr marL="0" indent="0">
              <a:buNone/>
            </a:pPr>
            <a:r>
              <a:rPr lang="en-US" sz="2400" dirty="0"/>
              <a:t>Benefits</a:t>
            </a:r>
          </a:p>
          <a:p>
            <a:r>
              <a:rPr lang="en-US" sz="1800" dirty="0"/>
              <a:t>Reusability</a:t>
            </a:r>
          </a:p>
          <a:p>
            <a:r>
              <a:rPr lang="en-US" sz="1800" dirty="0"/>
              <a:t>Repeatability</a:t>
            </a:r>
          </a:p>
          <a:p>
            <a:r>
              <a:rPr lang="en-US" sz="1800" dirty="0"/>
              <a:t>Maintainability</a:t>
            </a:r>
          </a:p>
        </p:txBody>
      </p:sp>
      <p:sp>
        <p:nvSpPr>
          <p:cNvPr id="3" name="Footer Placeholder 2">
            <a:extLst>
              <a:ext uri="{FF2B5EF4-FFF2-40B4-BE49-F238E27FC236}">
                <a16:creationId xmlns:a16="http://schemas.microsoft.com/office/drawing/2014/main" id="{19320512-A9EE-B94F-A869-C1049E52336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BE22D876-0B98-944F-A7FA-9C1BB0C3FEE8}"/>
              </a:ext>
            </a:extLst>
          </p:cNvPr>
          <p:cNvSpPr>
            <a:spLocks noGrp="1"/>
          </p:cNvSpPr>
          <p:nvPr>
            <p:ph type="sldNum" sz="quarter" idx="12"/>
          </p:nvPr>
        </p:nvSpPr>
        <p:spPr/>
        <p:txBody>
          <a:bodyPr/>
          <a:lstStyle/>
          <a:p>
            <a:fld id="{B6A95138-A96E-2F42-A959-2EFD44FE4AB7}" type="slidenum">
              <a:rPr lang="en-US" smtClean="0"/>
              <a:t>14</a:t>
            </a:fld>
            <a:endParaRPr lang="en-US" dirty="0"/>
          </a:p>
        </p:txBody>
      </p:sp>
    </p:spTree>
    <p:custDataLst>
      <p:tags r:id="rId1"/>
    </p:custDataLst>
    <p:extLst>
      <p:ext uri="{BB962C8B-B14F-4D97-AF65-F5344CB8AC3E}">
        <p14:creationId xmlns:p14="http://schemas.microsoft.com/office/powerpoint/2010/main" val="296042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16A5-2123-AA49-BA1F-6E70187B4A66}"/>
              </a:ext>
            </a:extLst>
          </p:cNvPr>
          <p:cNvSpPr>
            <a:spLocks noGrp="1"/>
          </p:cNvSpPr>
          <p:nvPr>
            <p:ph type="title"/>
          </p:nvPr>
        </p:nvSpPr>
        <p:spPr/>
        <p:txBody>
          <a:bodyPr/>
          <a:lstStyle/>
          <a:p>
            <a:r>
              <a:rPr lang="en-US" dirty="0"/>
              <a:t>AWS CloudFormation template syntax</a:t>
            </a:r>
          </a:p>
        </p:txBody>
      </p:sp>
      <p:sp>
        <p:nvSpPr>
          <p:cNvPr id="26" name="Content Placeholder 25">
            <a:extLst>
              <a:ext uri="{FF2B5EF4-FFF2-40B4-BE49-F238E27FC236}">
                <a16:creationId xmlns:a16="http://schemas.microsoft.com/office/drawing/2014/main" id="{2EC300E1-6A37-D54C-AEEE-BED00A8CFE98}"/>
              </a:ext>
            </a:extLst>
          </p:cNvPr>
          <p:cNvSpPr>
            <a:spLocks noGrp="1"/>
          </p:cNvSpPr>
          <p:nvPr>
            <p:ph idx="1"/>
          </p:nvPr>
        </p:nvSpPr>
        <p:spPr>
          <a:xfrm>
            <a:off x="419100" y="1528175"/>
            <a:ext cx="4553492" cy="4648788"/>
          </a:xfrm>
        </p:spPr>
        <p:txBody>
          <a:bodyPr/>
          <a:lstStyle/>
          <a:p>
            <a:pPr marL="0" indent="0">
              <a:buNone/>
            </a:pPr>
            <a:r>
              <a:rPr lang="en-US" sz="2400" dirty="0"/>
              <a:t>AWS CloudFormation templates</a:t>
            </a:r>
          </a:p>
          <a:p>
            <a:r>
              <a:rPr lang="en-US" sz="2000" dirty="0"/>
              <a:t>Author in JavaScript Object Notation (JSON) or YAML Ain’t Markup Language (YAML)</a:t>
            </a:r>
          </a:p>
          <a:p>
            <a:pPr lvl="3"/>
            <a:endParaRPr lang="en-US" sz="1000" dirty="0"/>
          </a:p>
          <a:p>
            <a:r>
              <a:rPr lang="en-US" sz="2000" dirty="0"/>
              <a:t>YAML advantages – </a:t>
            </a:r>
          </a:p>
          <a:p>
            <a:pPr lvl="1"/>
            <a:r>
              <a:rPr lang="en-US" sz="1600" dirty="0"/>
              <a:t>Less verbose (no {},"", characters)</a:t>
            </a:r>
          </a:p>
          <a:p>
            <a:pPr lvl="1"/>
            <a:r>
              <a:rPr lang="en-US" sz="1600" dirty="0"/>
              <a:t>Supports embedded comments</a:t>
            </a:r>
          </a:p>
          <a:p>
            <a:pPr lvl="3"/>
            <a:endParaRPr lang="en-US" sz="1000" dirty="0"/>
          </a:p>
          <a:p>
            <a:r>
              <a:rPr lang="en-US" sz="2000" dirty="0"/>
              <a:t>JSON advantages – </a:t>
            </a:r>
          </a:p>
          <a:p>
            <a:pPr lvl="1"/>
            <a:r>
              <a:rPr lang="en-US" sz="1600" dirty="0"/>
              <a:t>More widely used by other computer systems (for example, APIs)</a:t>
            </a:r>
          </a:p>
          <a:p>
            <a:pPr lvl="3"/>
            <a:endParaRPr lang="en-US" sz="400" dirty="0"/>
          </a:p>
          <a:p>
            <a:r>
              <a:rPr lang="en-US" sz="2000" dirty="0">
                <a:latin typeface="+mn-lt"/>
                <a:ea typeface="Amazon Ember" panose="020B0603020204020204" pitchFamily="34" charset="0"/>
                <a:cs typeface="Amazon Ember" panose="020B0603020204020204" pitchFamily="34" charset="0"/>
              </a:rPr>
              <a:t>Recommendation – </a:t>
            </a:r>
            <a:r>
              <a:rPr lang="en-US" sz="2000" dirty="0"/>
              <a:t>Treat templates as source code</a:t>
            </a:r>
          </a:p>
          <a:p>
            <a:pPr lvl="1"/>
            <a:r>
              <a:rPr lang="en-US" sz="1600" dirty="0"/>
              <a:t>Store them in a code repository</a:t>
            </a:r>
          </a:p>
          <a:p>
            <a:endParaRPr lang="en-US" sz="2200" dirty="0"/>
          </a:p>
          <a:p>
            <a:pPr marL="0" indent="0">
              <a:buNone/>
            </a:pPr>
            <a:endParaRPr lang="en-US" sz="2000" dirty="0"/>
          </a:p>
          <a:p>
            <a:pPr marL="0" indent="0">
              <a:buNone/>
            </a:pPr>
            <a:endParaRPr lang="en-US" sz="2400" dirty="0"/>
          </a:p>
        </p:txBody>
      </p:sp>
      <p:grpSp>
        <p:nvGrpSpPr>
          <p:cNvPr id="6" name="Group 5" descr="a CloudFormation template documented in  both JSON and YAML.">
            <a:extLst>
              <a:ext uri="{FF2B5EF4-FFF2-40B4-BE49-F238E27FC236}">
                <a16:creationId xmlns:a16="http://schemas.microsoft.com/office/drawing/2014/main" id="{FEDB7F74-0BD0-3F44-AA13-2E2445F6C9AE}"/>
              </a:ext>
            </a:extLst>
          </p:cNvPr>
          <p:cNvGrpSpPr/>
          <p:nvPr/>
        </p:nvGrpSpPr>
        <p:grpSpPr>
          <a:xfrm>
            <a:off x="5043363" y="1648206"/>
            <a:ext cx="6883243" cy="3493584"/>
            <a:chOff x="5043363" y="1648206"/>
            <a:chExt cx="6883243" cy="3493584"/>
          </a:xfrm>
        </p:grpSpPr>
        <p:cxnSp>
          <p:nvCxnSpPr>
            <p:cNvPr id="9" name="Elbow Connector 8">
              <a:extLst>
                <a:ext uri="{FF2B5EF4-FFF2-40B4-BE49-F238E27FC236}">
                  <a16:creationId xmlns:a16="http://schemas.microsoft.com/office/drawing/2014/main" id="{D10EE5F0-D8FF-2542-96FB-30F519A4F986}"/>
                </a:ext>
              </a:extLst>
            </p:cNvPr>
            <p:cNvCxnSpPr>
              <a:cxnSpLocks/>
              <a:endCxn id="3" idx="1"/>
            </p:cNvCxnSpPr>
            <p:nvPr/>
          </p:nvCxnSpPr>
          <p:spPr>
            <a:xfrm rot="16200000" flipH="1">
              <a:off x="5761811" y="4031597"/>
              <a:ext cx="358280" cy="784888"/>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8414338-FF9A-8F46-973D-7BA32ABABF55}"/>
                </a:ext>
              </a:extLst>
            </p:cNvPr>
            <p:cNvSpPr/>
            <p:nvPr/>
          </p:nvSpPr>
          <p:spPr>
            <a:xfrm>
              <a:off x="6348385" y="1648206"/>
              <a:ext cx="5578221" cy="2062103"/>
            </a:xfrm>
            <a:prstGeom prst="rect">
              <a:avLst/>
            </a:prstGeom>
            <a:solidFill>
              <a:schemeClr val="bg1"/>
            </a:solidFill>
            <a:ln w="25400">
              <a:solidFill>
                <a:schemeClr val="bg1">
                  <a:lumMod val="50000"/>
                </a:schemeClr>
              </a:solidFill>
            </a:ln>
          </p:spPr>
          <p:txBody>
            <a:bodyPr wrap="square">
              <a:spAutoFit/>
            </a:bodyPr>
            <a:lstStyle/>
            <a:p>
              <a:r>
                <a:rPr lang="en-US" sz="1600" dirty="0">
                  <a:latin typeface="Lucida Console" panose="020B0609040504020204" pitchFamily="49" charset="0"/>
                  <a:ea typeface="Amazon Ember" panose="020B0603020204020204" pitchFamily="34" charset="0"/>
                  <a:cs typeface="Courier New" panose="02070309020205020404" pitchFamily="49" charset="0"/>
                </a:rPr>
                <a:t>{</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"AWSTemplateFormatVersion": "2010-09-09",</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"Resources" :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“awsexamplebucket1" :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"Type" : "AWS::S3::Bucket"</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t>
              </a:r>
            </a:p>
            <a:p>
              <a:r>
                <a:rPr lang="en-US" sz="1600" dirty="0">
                  <a:latin typeface="Lucida Console" panose="020B0609040504020204" pitchFamily="49" charset="0"/>
                  <a:ea typeface="Amazon Ember" panose="020B0603020204020204" pitchFamily="34" charset="0"/>
                  <a:cs typeface="Courier New" panose="02070309020205020404" pitchFamily="49" charset="0"/>
                </a:rPr>
                <a:t>}</a:t>
              </a:r>
            </a:p>
          </p:txBody>
        </p:sp>
        <p:sp>
          <p:nvSpPr>
            <p:cNvPr id="3" name="Rectangle 2">
              <a:extLst>
                <a:ext uri="{FF2B5EF4-FFF2-40B4-BE49-F238E27FC236}">
                  <a16:creationId xmlns:a16="http://schemas.microsoft.com/office/drawing/2014/main" id="{933BE598-3C0D-184F-AC4E-F5E3B4E3D9CD}"/>
                </a:ext>
              </a:extLst>
            </p:cNvPr>
            <p:cNvSpPr/>
            <p:nvPr/>
          </p:nvSpPr>
          <p:spPr>
            <a:xfrm>
              <a:off x="6333395" y="4064572"/>
              <a:ext cx="5578221" cy="1077218"/>
            </a:xfrm>
            <a:prstGeom prst="rect">
              <a:avLst/>
            </a:prstGeom>
            <a:ln w="25400">
              <a:solidFill>
                <a:schemeClr val="bg1">
                  <a:lumMod val="50000"/>
                </a:schemeClr>
              </a:solidFill>
            </a:ln>
          </p:spPr>
          <p:txBody>
            <a:bodyPr wrap="square">
              <a:spAutoFit/>
            </a:bodyPr>
            <a:lstStyle/>
            <a:p>
              <a:r>
                <a:rPr lang="en-US" sz="1600" dirty="0">
                  <a:latin typeface="Lucida Console" panose="020B0609040504020204" pitchFamily="49" charset="0"/>
                  <a:ea typeface="Amazon Ember" panose="020B0603020204020204" pitchFamily="34" charset="0"/>
                  <a:cs typeface="Courier New" panose="02070309020205020404" pitchFamily="49" charset="0"/>
                </a:rPr>
                <a:t>AWSTemplateFormatVersion: 2010-09-09</a:t>
              </a:r>
            </a:p>
            <a:p>
              <a:r>
                <a:rPr lang="en-US" sz="1600" dirty="0">
                  <a:latin typeface="Lucida Console" panose="020B0609040504020204" pitchFamily="49" charset="0"/>
                  <a:ea typeface="Amazon Ember" panose="020B0603020204020204" pitchFamily="34" charset="0"/>
                  <a:cs typeface="Courier New" panose="02070309020205020404" pitchFamily="49" charset="0"/>
                </a:rPr>
                <a:t>Resources:</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awsexamplebucket1:</a:t>
              </a:r>
            </a:p>
            <a:p>
              <a:r>
                <a:rPr lang="en-US" sz="1600" dirty="0">
                  <a:latin typeface="Lucida Console" panose="020B0609040504020204" pitchFamily="49" charset="0"/>
                  <a:ea typeface="Amazon Ember" panose="020B0603020204020204" pitchFamily="34" charset="0"/>
                  <a:cs typeface="Courier New" panose="02070309020205020404" pitchFamily="49" charset="0"/>
                </a:rPr>
                <a:t> Type: AWS::S3::Bucket</a:t>
              </a:r>
            </a:p>
          </p:txBody>
        </p:sp>
        <p:sp>
          <p:nvSpPr>
            <p:cNvPr id="15" name="TextBox 14">
              <a:extLst>
                <a:ext uri="{FF2B5EF4-FFF2-40B4-BE49-F238E27FC236}">
                  <a16:creationId xmlns:a16="http://schemas.microsoft.com/office/drawing/2014/main" id="{DB35FA4D-F642-8F42-9092-4EDA30920CC6}"/>
                </a:ext>
              </a:extLst>
            </p:cNvPr>
            <p:cNvSpPr txBox="1"/>
            <p:nvPr/>
          </p:nvSpPr>
          <p:spPr>
            <a:xfrm>
              <a:off x="10260765" y="3342792"/>
              <a:ext cx="1665841" cy="369332"/>
            </a:xfrm>
            <a:prstGeom prst="rect">
              <a:avLst/>
            </a:prstGeom>
            <a:solidFill>
              <a:schemeClr val="accent5"/>
            </a:solidFill>
          </p:spPr>
          <p:txBody>
            <a:bodyPr wrap="non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JSON example</a:t>
              </a:r>
            </a:p>
          </p:txBody>
        </p:sp>
        <p:sp>
          <p:nvSpPr>
            <p:cNvPr id="16" name="TextBox 15">
              <a:extLst>
                <a:ext uri="{FF2B5EF4-FFF2-40B4-BE49-F238E27FC236}">
                  <a16:creationId xmlns:a16="http://schemas.microsoft.com/office/drawing/2014/main" id="{DBA89278-885F-9A4D-BA8D-F26343ED3687}"/>
                </a:ext>
              </a:extLst>
            </p:cNvPr>
            <p:cNvSpPr txBox="1"/>
            <p:nvPr/>
          </p:nvSpPr>
          <p:spPr>
            <a:xfrm>
              <a:off x="10209946" y="4772458"/>
              <a:ext cx="1686680" cy="369332"/>
            </a:xfrm>
            <a:prstGeom prst="rect">
              <a:avLst/>
            </a:prstGeom>
            <a:solidFill>
              <a:schemeClr val="accent6"/>
            </a:solidFill>
          </p:spPr>
          <p:txBody>
            <a:bodyPr wrap="non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YAML example</a:t>
              </a:r>
            </a:p>
          </p:txBody>
        </p:sp>
        <p:cxnSp>
          <p:nvCxnSpPr>
            <p:cNvPr id="19" name="Elbow Connector 18">
              <a:extLst>
                <a:ext uri="{FF2B5EF4-FFF2-40B4-BE49-F238E27FC236}">
                  <a16:creationId xmlns:a16="http://schemas.microsoft.com/office/drawing/2014/main" id="{35C6779E-A3BD-194B-AB5C-47953D330F88}"/>
                </a:ext>
              </a:extLst>
            </p:cNvPr>
            <p:cNvCxnSpPr>
              <a:cxnSpLocks/>
              <a:endCxn id="8" idx="1"/>
            </p:cNvCxnSpPr>
            <p:nvPr/>
          </p:nvCxnSpPr>
          <p:spPr>
            <a:xfrm rot="5400000" flipH="1" flipV="1">
              <a:off x="5741538" y="2486228"/>
              <a:ext cx="413817" cy="799878"/>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80576920-CC34-0742-BC62-2CCED921B6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363" y="3170401"/>
              <a:ext cx="1010287" cy="1010287"/>
            </a:xfrm>
            <a:prstGeom prst="rect">
              <a:avLst/>
            </a:prstGeom>
          </p:spPr>
        </p:pic>
      </p:grpSp>
      <p:sp>
        <p:nvSpPr>
          <p:cNvPr id="31" name="TextBox 30">
            <a:extLst>
              <a:ext uri="{FF2B5EF4-FFF2-40B4-BE49-F238E27FC236}">
                <a16:creationId xmlns:a16="http://schemas.microsoft.com/office/drawing/2014/main" id="{A709536D-913D-CE40-A77B-23F5F61AFB59}"/>
              </a:ext>
            </a:extLst>
          </p:cNvPr>
          <p:cNvSpPr txBox="1"/>
          <p:nvPr/>
        </p:nvSpPr>
        <p:spPr>
          <a:xfrm>
            <a:off x="5665760" y="5433020"/>
            <a:ext cx="5143500" cy="923330"/>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Templates can also be authored in the </a:t>
            </a:r>
            <a:r>
              <a:rPr lang="en-US"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AWS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CloudFormation Designer</a:t>
            </a:r>
            <a:r>
              <a:rPr lang="en-US" dirty="0">
                <a:ea typeface="Amazon Ember" panose="020B0603020204020204" pitchFamily="34" charset="0"/>
                <a:cs typeface="Amazon Ember" panose="020B0603020204020204" pitchFamily="34" charset="0"/>
              </a:rPr>
              <a: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graphical design interface in the AWS Management Console.</a:t>
            </a:r>
          </a:p>
        </p:txBody>
      </p:sp>
      <p:sp>
        <p:nvSpPr>
          <p:cNvPr id="4" name="Footer Placeholder 3">
            <a:extLst>
              <a:ext uri="{FF2B5EF4-FFF2-40B4-BE49-F238E27FC236}">
                <a16:creationId xmlns:a16="http://schemas.microsoft.com/office/drawing/2014/main" id="{5F89C566-C65B-7547-A950-B8F9678F09B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3EDA6A4D-5257-6A4F-A982-0B1523BC9CBB}"/>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129798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405EB-0DC9-4445-9329-D45BC5B1CA12}"/>
              </a:ext>
            </a:extLst>
          </p:cNvPr>
          <p:cNvSpPr>
            <a:spLocks noGrp="1"/>
          </p:cNvSpPr>
          <p:nvPr>
            <p:ph type="title"/>
          </p:nvPr>
        </p:nvSpPr>
        <p:spPr/>
        <p:txBody>
          <a:bodyPr/>
          <a:lstStyle/>
          <a:p>
            <a:r>
              <a:rPr lang="en-US" sz="3600" dirty="0"/>
              <a:t>Simple template: Create an EC2 instance</a:t>
            </a:r>
          </a:p>
        </p:txBody>
      </p:sp>
      <p:sp>
        <p:nvSpPr>
          <p:cNvPr id="242" name="Shape 242">
            <a:extLst>
              <a:ext uri="{C183D7F6-B498-43B3-948B-1728B52AA6E4}">
                <adec:decorative xmlns:adec="http://schemas.microsoft.com/office/drawing/2017/decorative" val="1"/>
              </a:ext>
            </a:extLst>
          </p:cNvPr>
          <p:cNvSpPr/>
          <p:nvPr/>
        </p:nvSpPr>
        <p:spPr>
          <a:xfrm>
            <a:off x="695441" y="2031036"/>
            <a:ext cx="5023790" cy="887093"/>
          </a:xfrm>
          <a:prstGeom prst="roundRect">
            <a:avLst>
              <a:gd name="adj" fmla="val 8548"/>
            </a:avLst>
          </a:prstGeom>
          <a:solidFill>
            <a:schemeClr val="tx2">
              <a:lumMod val="20000"/>
              <a:lumOff val="80000"/>
            </a:schemeClr>
          </a:solidFill>
          <a:ln w="25400">
            <a:solidFill>
              <a:schemeClr val="accent5"/>
            </a:solidFill>
            <a:prstDash val="sysDash"/>
          </a:ln>
        </p:spPr>
        <p:txBody>
          <a:bodyPr lIns="0" tIns="0" rIns="0" bIns="0" anchor="ctr"/>
          <a:lstStyle/>
          <a:p>
            <a:pPr algn="ctr" defTabSz="608053">
              <a:defRPr>
                <a:solidFill>
                  <a:srgbClr val="FFFFFF"/>
                </a:solidFill>
                <a:latin typeface="Arial"/>
                <a:ea typeface="Arial"/>
                <a:cs typeface="Arial"/>
                <a:sym typeface="Arial"/>
              </a:defRPr>
            </a:pPr>
            <a:endParaRPr sz="3840" dirty="0"/>
          </a:p>
        </p:txBody>
      </p:sp>
      <p:cxnSp>
        <p:nvCxnSpPr>
          <p:cNvPr id="8" name="Straight Arrow Connector 7">
            <a:extLst>
              <a:ext uri="{FF2B5EF4-FFF2-40B4-BE49-F238E27FC236}">
                <a16:creationId xmlns:a16="http://schemas.microsoft.com/office/drawing/2014/main" id="{64E80DDE-2C0C-B340-ABA2-3F3EA97410CC}"/>
              </a:ext>
              <a:ext uri="{C183D7F6-B498-43B3-948B-1728B52AA6E4}">
                <adec:decorative xmlns:adec="http://schemas.microsoft.com/office/drawing/2017/decorative" val="1"/>
              </a:ext>
            </a:extLst>
          </p:cNvPr>
          <p:cNvCxnSpPr>
            <a:cxnSpLocks/>
          </p:cNvCxnSpPr>
          <p:nvPr/>
        </p:nvCxnSpPr>
        <p:spPr>
          <a:xfrm flipH="1">
            <a:off x="6072149" y="2162755"/>
            <a:ext cx="59891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Shape 243"/>
          <p:cNvSpPr/>
          <p:nvPr/>
        </p:nvSpPr>
        <p:spPr>
          <a:xfrm>
            <a:off x="6790187" y="2000103"/>
            <a:ext cx="4731251" cy="106182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a:spcAft>
                <a:spcPts val="600"/>
              </a:spcAft>
              <a:defRPr sz="1800">
                <a:solidFill>
                  <a:srgbClr val="000000"/>
                </a:solidFill>
              </a:defRPr>
            </a:pPr>
            <a:r>
              <a:rPr lang="en-US" sz="1600" b="1" dirty="0">
                <a:solidFill>
                  <a:schemeClr val="tx1"/>
                </a:solidFill>
                <a:latin typeface="+mn-lt"/>
              </a:rPr>
              <a:t>Parameters </a:t>
            </a:r>
            <a:r>
              <a:rPr lang="en-US" sz="1600" dirty="0">
                <a:solidFill>
                  <a:schemeClr val="tx1"/>
                </a:solidFill>
                <a:latin typeface="+mn-lt"/>
              </a:rPr>
              <a:t>– Specify what values can be set</a:t>
            </a:r>
            <a:r>
              <a:rPr sz="1600" dirty="0">
                <a:solidFill>
                  <a:schemeClr val="tx1"/>
                </a:solidFill>
                <a:latin typeface="+mn-lt"/>
              </a:rPr>
              <a:t> </a:t>
            </a:r>
            <a:r>
              <a:rPr lang="en-US" sz="1600" dirty="0">
                <a:solidFill>
                  <a:schemeClr val="tx1"/>
                </a:solidFill>
                <a:latin typeface="+mn-lt"/>
              </a:rPr>
              <a:t>at runtime </a:t>
            </a:r>
            <a:r>
              <a:rPr sz="1600" dirty="0">
                <a:solidFill>
                  <a:schemeClr val="tx1"/>
                </a:solidFill>
                <a:latin typeface="+mn-lt"/>
              </a:rPr>
              <a:t>when you create </a:t>
            </a:r>
            <a:r>
              <a:rPr lang="en-US" sz="1600" dirty="0">
                <a:solidFill>
                  <a:schemeClr val="tx1"/>
                </a:solidFill>
                <a:latin typeface="+mn-lt"/>
              </a:rPr>
              <a:t>the</a:t>
            </a:r>
            <a:r>
              <a:rPr sz="1600" dirty="0">
                <a:solidFill>
                  <a:schemeClr val="tx1"/>
                </a:solidFill>
                <a:latin typeface="+mn-lt"/>
              </a:rPr>
              <a:t> stack</a:t>
            </a:r>
            <a:endParaRPr lang="en-US" sz="1600" dirty="0">
              <a:solidFill>
                <a:schemeClr val="tx1"/>
              </a:solidFill>
              <a:latin typeface="+mn-lt"/>
            </a:endParaRPr>
          </a:p>
          <a:p>
            <a:pPr marL="285750" lvl="0" indent="-285750">
              <a:spcAft>
                <a:spcPts val="600"/>
              </a:spcAft>
              <a:buFont typeface="Arial" panose="020B0604020202020204" pitchFamily="34" charset="0"/>
              <a:buChar char="•"/>
              <a:defRPr sz="1800">
                <a:solidFill>
                  <a:srgbClr val="000000"/>
                </a:solidFill>
              </a:defRPr>
            </a:pPr>
            <a:r>
              <a:rPr lang="en-US" sz="1600" dirty="0">
                <a:solidFill>
                  <a:schemeClr val="tx1"/>
                </a:solidFill>
                <a:latin typeface="+mn-lt"/>
              </a:rPr>
              <a:t>Example uses: Region-specific settings, or production versus test environment settings</a:t>
            </a:r>
          </a:p>
        </p:txBody>
      </p:sp>
      <p:sp>
        <p:nvSpPr>
          <p:cNvPr id="12" name="Shape 242">
            <a:extLst>
              <a:ext uri="{FF2B5EF4-FFF2-40B4-BE49-F238E27FC236}">
                <a16:creationId xmlns:a16="http://schemas.microsoft.com/office/drawing/2014/main" id="{B4EFB068-6659-674B-9966-6CB3FC030959}"/>
              </a:ext>
              <a:ext uri="{C183D7F6-B498-43B3-948B-1728B52AA6E4}">
                <adec:decorative xmlns:adec="http://schemas.microsoft.com/office/drawing/2017/decorative" val="1"/>
              </a:ext>
            </a:extLst>
          </p:cNvPr>
          <p:cNvSpPr/>
          <p:nvPr/>
        </p:nvSpPr>
        <p:spPr>
          <a:xfrm>
            <a:off x="695441" y="2914961"/>
            <a:ext cx="5023790" cy="1983042"/>
          </a:xfrm>
          <a:prstGeom prst="roundRect">
            <a:avLst>
              <a:gd name="adj" fmla="val 8548"/>
            </a:avLst>
          </a:prstGeom>
          <a:solidFill>
            <a:schemeClr val="accent5">
              <a:lumMod val="20000"/>
              <a:lumOff val="80000"/>
            </a:schemeClr>
          </a:solidFill>
          <a:ln w="25400">
            <a:solidFill>
              <a:schemeClr val="accent5"/>
            </a:solidFill>
            <a:prstDash val="sysDash"/>
          </a:ln>
        </p:spPr>
        <p:txBody>
          <a:bodyPr lIns="0" tIns="0" rIns="0" bIns="0" anchor="ctr"/>
          <a:lstStyle/>
          <a:p>
            <a:pPr algn="ctr" defTabSz="608053">
              <a:defRPr>
                <a:solidFill>
                  <a:srgbClr val="FFFFFF"/>
                </a:solidFill>
                <a:latin typeface="Arial"/>
                <a:ea typeface="Arial"/>
                <a:cs typeface="Arial"/>
                <a:sym typeface="Arial"/>
              </a:defRPr>
            </a:pPr>
            <a:endParaRPr sz="3840" dirty="0"/>
          </a:p>
        </p:txBody>
      </p:sp>
      <p:cxnSp>
        <p:nvCxnSpPr>
          <p:cNvPr id="20" name="Straight Arrow Connector 19">
            <a:extLst>
              <a:ext uri="{FF2B5EF4-FFF2-40B4-BE49-F238E27FC236}">
                <a16:creationId xmlns:a16="http://schemas.microsoft.com/office/drawing/2014/main" id="{68148CB8-CBCB-1B4F-99F2-499899AC0A08}"/>
              </a:ext>
              <a:ext uri="{C183D7F6-B498-43B3-948B-1728B52AA6E4}">
                <adec:decorative xmlns:adec="http://schemas.microsoft.com/office/drawing/2017/decorative" val="1"/>
              </a:ext>
            </a:extLst>
          </p:cNvPr>
          <p:cNvCxnSpPr>
            <a:cxnSpLocks/>
          </p:cNvCxnSpPr>
          <p:nvPr/>
        </p:nvCxnSpPr>
        <p:spPr>
          <a:xfrm flipH="1">
            <a:off x="6096000" y="3529987"/>
            <a:ext cx="5829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Shape 243">
            <a:extLst>
              <a:ext uri="{FF2B5EF4-FFF2-40B4-BE49-F238E27FC236}">
                <a16:creationId xmlns:a16="http://schemas.microsoft.com/office/drawing/2014/main" id="{49653943-E59F-5146-8480-57138CE04858}"/>
              </a:ext>
            </a:extLst>
          </p:cNvPr>
          <p:cNvSpPr/>
          <p:nvPr/>
        </p:nvSpPr>
        <p:spPr>
          <a:xfrm>
            <a:off x="6790188" y="3381075"/>
            <a:ext cx="4731252" cy="163121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a:spcAft>
                <a:spcPts val="600"/>
              </a:spcAft>
              <a:defRPr sz="1800">
                <a:solidFill>
                  <a:srgbClr val="000000"/>
                </a:solidFill>
              </a:defRPr>
            </a:pPr>
            <a:r>
              <a:rPr lang="en-US" sz="1600" b="1" dirty="0">
                <a:solidFill>
                  <a:schemeClr val="tx1"/>
                </a:solidFill>
                <a:latin typeface="+mn-lt"/>
              </a:rPr>
              <a:t>Resources</a:t>
            </a:r>
            <a:r>
              <a:rPr lang="en-US" sz="1600" dirty="0">
                <a:solidFill>
                  <a:schemeClr val="tx1"/>
                </a:solidFill>
                <a:latin typeface="+mn-lt"/>
              </a:rPr>
              <a:t> – Define what needs to be created in the AWS account</a:t>
            </a:r>
          </a:p>
          <a:p>
            <a:pPr marL="285750" lvl="0" indent="-285750">
              <a:spcAft>
                <a:spcPts val="600"/>
              </a:spcAft>
              <a:buFont typeface="Arial" panose="020B0604020202020204" pitchFamily="34" charset="0"/>
              <a:buChar char="•"/>
              <a:defRPr sz="1800">
                <a:solidFill>
                  <a:srgbClr val="000000"/>
                </a:solidFill>
              </a:defRPr>
            </a:pPr>
            <a:r>
              <a:rPr lang="en-US" sz="1600" dirty="0">
                <a:solidFill>
                  <a:schemeClr val="tx1"/>
                </a:solidFill>
                <a:latin typeface="+mn-lt"/>
              </a:rPr>
              <a:t>Example: Create all components of a virtual private cloud (VPC) in a Region, and then create EC2 instances in the VPC</a:t>
            </a:r>
          </a:p>
          <a:p>
            <a:pPr marL="285750" lvl="0" indent="-285750">
              <a:spcAft>
                <a:spcPts val="600"/>
              </a:spcAft>
              <a:buFont typeface="Arial" panose="020B0604020202020204" pitchFamily="34" charset="0"/>
              <a:buChar char="•"/>
              <a:defRPr sz="1800">
                <a:solidFill>
                  <a:srgbClr val="000000"/>
                </a:solidFill>
              </a:defRPr>
            </a:pPr>
            <a:r>
              <a:rPr lang="en-US" sz="1600" dirty="0">
                <a:solidFill>
                  <a:schemeClr val="tx1"/>
                </a:solidFill>
                <a:latin typeface="+mn-lt"/>
              </a:rPr>
              <a:t>Can reference parameters</a:t>
            </a:r>
          </a:p>
        </p:txBody>
      </p:sp>
      <p:sp>
        <p:nvSpPr>
          <p:cNvPr id="13" name="Shape 242">
            <a:extLst>
              <a:ext uri="{FF2B5EF4-FFF2-40B4-BE49-F238E27FC236}">
                <a16:creationId xmlns:a16="http://schemas.microsoft.com/office/drawing/2014/main" id="{65231A37-F724-1347-B642-253267FC3924}"/>
              </a:ext>
              <a:ext uri="{C183D7F6-B498-43B3-948B-1728B52AA6E4}">
                <adec:decorative xmlns:adec="http://schemas.microsoft.com/office/drawing/2017/decorative" val="1"/>
              </a:ext>
            </a:extLst>
          </p:cNvPr>
          <p:cNvSpPr/>
          <p:nvPr/>
        </p:nvSpPr>
        <p:spPr>
          <a:xfrm>
            <a:off x="695441" y="4915425"/>
            <a:ext cx="5023790" cy="1311535"/>
          </a:xfrm>
          <a:prstGeom prst="roundRect">
            <a:avLst>
              <a:gd name="adj" fmla="val 8548"/>
            </a:avLst>
          </a:prstGeom>
          <a:solidFill>
            <a:schemeClr val="bg1">
              <a:lumMod val="85000"/>
            </a:schemeClr>
          </a:solidFill>
          <a:ln w="25400">
            <a:solidFill>
              <a:schemeClr val="accent5"/>
            </a:solidFill>
            <a:prstDash val="sysDash"/>
          </a:ln>
        </p:spPr>
        <p:txBody>
          <a:bodyPr lIns="0" tIns="0" rIns="0" bIns="0" anchor="ctr"/>
          <a:lstStyle/>
          <a:p>
            <a:pPr algn="ctr" defTabSz="608053">
              <a:defRPr>
                <a:solidFill>
                  <a:srgbClr val="FFFFFF"/>
                </a:solidFill>
                <a:latin typeface="Arial"/>
                <a:ea typeface="Arial"/>
                <a:cs typeface="Arial"/>
                <a:sym typeface="Arial"/>
              </a:defRPr>
            </a:pPr>
            <a:endParaRPr sz="3840" dirty="0"/>
          </a:p>
        </p:txBody>
      </p:sp>
      <p:cxnSp>
        <p:nvCxnSpPr>
          <p:cNvPr id="22" name="Straight Arrow Connector 21">
            <a:extLst>
              <a:ext uri="{FF2B5EF4-FFF2-40B4-BE49-F238E27FC236}">
                <a16:creationId xmlns:a16="http://schemas.microsoft.com/office/drawing/2014/main" id="{4A139F35-CF6E-6147-8732-E1D88AFD8816}"/>
              </a:ext>
              <a:ext uri="{C183D7F6-B498-43B3-948B-1728B52AA6E4}">
                <adec:decorative xmlns:adec="http://schemas.microsoft.com/office/drawing/2017/decorative" val="1"/>
              </a:ext>
            </a:extLst>
          </p:cNvPr>
          <p:cNvCxnSpPr>
            <a:cxnSpLocks/>
          </p:cNvCxnSpPr>
          <p:nvPr/>
        </p:nvCxnSpPr>
        <p:spPr>
          <a:xfrm flipH="1">
            <a:off x="6088130" y="5383966"/>
            <a:ext cx="5829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Shape 243">
            <a:extLst>
              <a:ext uri="{FF2B5EF4-FFF2-40B4-BE49-F238E27FC236}">
                <a16:creationId xmlns:a16="http://schemas.microsoft.com/office/drawing/2014/main" id="{04F2FF5F-9926-BC46-A265-E37273C13EB1}"/>
              </a:ext>
            </a:extLst>
          </p:cNvPr>
          <p:cNvSpPr/>
          <p:nvPr/>
        </p:nvSpPr>
        <p:spPr>
          <a:xfrm>
            <a:off x="6790188" y="5233476"/>
            <a:ext cx="4619934" cy="106182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058">
              <a:defRPr sz="1400">
                <a:solidFill>
                  <a:srgbClr val="FFFFFF"/>
                </a:solidFill>
                <a:latin typeface="Helvetica Neue Light"/>
                <a:ea typeface="Helvetica Neue Light"/>
                <a:cs typeface="Helvetica Neue Light"/>
                <a:sym typeface="Helvetica Neue Light"/>
              </a:defRPr>
            </a:lvl1pPr>
          </a:lstStyle>
          <a:p>
            <a:pPr lvl="0">
              <a:spcAft>
                <a:spcPts val="600"/>
              </a:spcAft>
              <a:defRPr sz="1800">
                <a:solidFill>
                  <a:srgbClr val="000000"/>
                </a:solidFill>
              </a:defRPr>
            </a:pPr>
            <a:r>
              <a:rPr lang="en-US" sz="1600" b="1" dirty="0">
                <a:solidFill>
                  <a:schemeClr val="tx1"/>
                </a:solidFill>
                <a:latin typeface="+mn-lt"/>
              </a:rPr>
              <a:t>Outputs</a:t>
            </a:r>
            <a:r>
              <a:rPr lang="en-US" sz="1600" dirty="0">
                <a:solidFill>
                  <a:schemeClr val="tx1"/>
                </a:solidFill>
                <a:latin typeface="+mn-lt"/>
              </a:rPr>
              <a:t> – Specify values returned after the stack is created</a:t>
            </a:r>
          </a:p>
          <a:p>
            <a:pPr marL="285750" lvl="0" indent="-285750">
              <a:spcAft>
                <a:spcPts val="600"/>
              </a:spcAft>
              <a:buFont typeface="Arial" panose="020B0604020202020204" pitchFamily="34" charset="0"/>
              <a:buChar char="•"/>
              <a:defRPr sz="1800">
                <a:solidFill>
                  <a:srgbClr val="000000"/>
                </a:solidFill>
              </a:defRPr>
            </a:pPr>
            <a:r>
              <a:rPr lang="en-US" sz="1600" dirty="0">
                <a:solidFill>
                  <a:schemeClr val="tx1"/>
                </a:solidFill>
                <a:latin typeface="+mn-lt"/>
              </a:rPr>
              <a:t>Example use: Return the instanceId or the public IP address of an EC2 instance</a:t>
            </a:r>
          </a:p>
        </p:txBody>
      </p:sp>
      <p:sp>
        <p:nvSpPr>
          <p:cNvPr id="3" name="Content Placeholder 2" descr="a simple template in JSON format with name value pairs.">
            <a:extLst>
              <a:ext uri="{FF2B5EF4-FFF2-40B4-BE49-F238E27FC236}">
                <a16:creationId xmlns:a16="http://schemas.microsoft.com/office/drawing/2014/main" id="{6FEF8806-B94C-9841-88E6-62EB1A3D6166}"/>
              </a:ext>
              <a:ext uri="{C183D7F6-B498-43B3-948B-1728B52AA6E4}">
                <adec:decorative xmlns:adec="http://schemas.microsoft.com/office/drawing/2017/decorative" val="0"/>
              </a:ext>
            </a:extLst>
          </p:cNvPr>
          <p:cNvSpPr>
            <a:spLocks noGrp="1"/>
          </p:cNvSpPr>
          <p:nvPr>
            <p:ph idx="1"/>
          </p:nvPr>
        </p:nvSpPr>
        <p:spPr>
          <a:xfrm>
            <a:off x="607064" y="1347581"/>
            <a:ext cx="5946312" cy="5236097"/>
          </a:xfrm>
        </p:spPr>
        <p:txBody>
          <a:bodyPr/>
          <a:lstStyle/>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"AWSTemplateFormatVersion": "2010-09-09",</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"Create EC2 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Parameters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"KeyPair":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"SSH Key Pair",</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"Type": "String"}},</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Resources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"Ec2Instance":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"Type": "AWS::EC2::Instance",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"Properties":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"ImageId": "ami-9d23aeea",</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"InstanceType": "m3.medium",</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"KeyName": {"Ref": "KeyPair}</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r>
              <a:rPr lang="en-US" sz="1600" dirty="0">
                <a:solidFill>
                  <a:schemeClr val="accent6"/>
                </a:solidFill>
                <a:latin typeface="Lucida Console" panose="020B0609040504020204" pitchFamily="49" charset="0"/>
                <a:ea typeface="Amazon Ember" panose="020B0603020204020204" pitchFamily="34" charset="0"/>
                <a:cs typeface="Amazon Ember" panose="020B0603020204020204" pitchFamily="34" charset="0"/>
              </a:rPr>
              <a:t>Outputs</a:t>
            </a: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"InstanceId":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"Description": "InstanceId",</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"Value": {"Ref": "Ec2Instance"}</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 }</a:t>
            </a:r>
          </a:p>
          <a:p>
            <a:pPr marL="0" indent="0">
              <a:spcBef>
                <a:spcPts val="0"/>
              </a:spcBef>
              <a:buNone/>
            </a:pPr>
            <a:r>
              <a:rPr lang="en-US" sz="1600" dirty="0">
                <a:latin typeface="Lucida Console" panose="020B0609040504020204" pitchFamily="49" charset="0"/>
                <a:ea typeface="Amazon Ember" panose="020B0603020204020204" pitchFamily="34" charset="0"/>
                <a:cs typeface="Amazon Ember" panose="020B0603020204020204" pitchFamily="34" charset="0"/>
              </a:rPr>
              <a:t>}</a:t>
            </a:r>
          </a:p>
        </p:txBody>
      </p:sp>
      <p:sp>
        <p:nvSpPr>
          <p:cNvPr id="19" name="Footer Placeholder 18">
            <a:extLst>
              <a:ext uri="{FF2B5EF4-FFF2-40B4-BE49-F238E27FC236}">
                <a16:creationId xmlns:a16="http://schemas.microsoft.com/office/drawing/2014/main" id="{3F19C2E2-277C-9341-A335-CF6886C8DF5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1" name="Slide Number Placeholder 20">
            <a:extLst>
              <a:ext uri="{FF2B5EF4-FFF2-40B4-BE49-F238E27FC236}">
                <a16:creationId xmlns:a16="http://schemas.microsoft.com/office/drawing/2014/main" id="{ED542C73-C517-8A4D-AB15-2FEC8EFDBC2A}"/>
              </a:ext>
            </a:extLst>
          </p:cNvPr>
          <p:cNvSpPr>
            <a:spLocks noGrp="1"/>
          </p:cNvSpPr>
          <p:nvPr>
            <p:ph type="sldNum" sz="quarter" idx="12"/>
          </p:nvPr>
        </p:nvSpPr>
        <p:spPr/>
        <p:txBody>
          <a:bodyPr/>
          <a:lstStyle/>
          <a:p>
            <a:fld id="{B6A95138-A96E-2F42-A959-2EFD44FE4AB7}" type="slidenum">
              <a:rPr lang="en-US" smtClean="0"/>
              <a:t>16</a:t>
            </a:fld>
            <a:endParaRPr lang="en-US" dirty="0"/>
          </a:p>
        </p:txBody>
      </p:sp>
    </p:spTree>
    <p:custDataLst>
      <p:tags r:id="rId1"/>
    </p:custDataLst>
    <p:extLst>
      <p:ext uri="{BB962C8B-B14F-4D97-AF65-F5344CB8AC3E}">
        <p14:creationId xmlns:p14="http://schemas.microsoft.com/office/powerpoint/2010/main" val="2409570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5850-43BC-2442-89C1-945CC0F55F4A}"/>
              </a:ext>
            </a:extLst>
          </p:cNvPr>
          <p:cNvSpPr>
            <a:spLocks noGrp="1"/>
          </p:cNvSpPr>
          <p:nvPr>
            <p:ph type="title"/>
          </p:nvPr>
        </p:nvSpPr>
        <p:spPr/>
        <p:txBody>
          <a:bodyPr/>
          <a:lstStyle/>
          <a:p>
            <a:r>
              <a:rPr lang="en-US" dirty="0"/>
              <a:t>AWS CloudFormation</a:t>
            </a:r>
          </a:p>
        </p:txBody>
      </p:sp>
      <p:sp>
        <p:nvSpPr>
          <p:cNvPr id="42" name="TextBox 41">
            <a:extLst>
              <a:ext uri="{FF2B5EF4-FFF2-40B4-BE49-F238E27FC236}">
                <a16:creationId xmlns:a16="http://schemas.microsoft.com/office/drawing/2014/main" id="{8EF303B7-D5AF-474F-A146-A6B27DB295A7}"/>
              </a:ext>
            </a:extLst>
          </p:cNvPr>
          <p:cNvSpPr txBox="1"/>
          <p:nvPr/>
        </p:nvSpPr>
        <p:spPr>
          <a:xfrm>
            <a:off x="6091930" y="1867028"/>
            <a:ext cx="1903394" cy="584775"/>
          </a:xfrm>
          <a:prstGeom prst="rect">
            <a:avLst/>
          </a:prstGeom>
          <a:noFill/>
        </p:spPr>
        <p:txBody>
          <a:bodyPr wrap="square" rtlCol="0">
            <a:spAutoFit/>
          </a:bodyPr>
          <a:lstStyle/>
          <a:p>
            <a:pPr algn="ct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Need to update a configuration?</a:t>
            </a:r>
          </a:p>
        </p:txBody>
      </p:sp>
      <p:grpSp>
        <p:nvGrpSpPr>
          <p:cNvPr id="7" name="Group 6">
            <a:extLst>
              <a:ext uri="{FF2B5EF4-FFF2-40B4-BE49-F238E27FC236}">
                <a16:creationId xmlns:a16="http://schemas.microsoft.com/office/drawing/2014/main" id="{29547676-A501-414F-A818-6485D723AB5E}"/>
              </a:ext>
              <a:ext uri="{C183D7F6-B498-43B3-948B-1728B52AA6E4}">
                <adec:decorative xmlns:adec="http://schemas.microsoft.com/office/drawing/2017/decorative" val="1"/>
              </a:ext>
            </a:extLst>
          </p:cNvPr>
          <p:cNvGrpSpPr/>
          <p:nvPr/>
        </p:nvGrpSpPr>
        <p:grpSpPr>
          <a:xfrm>
            <a:off x="6091930" y="2516192"/>
            <a:ext cx="2620270" cy="2055593"/>
            <a:chOff x="6091930" y="2516192"/>
            <a:chExt cx="2620270" cy="2055593"/>
          </a:xfrm>
        </p:grpSpPr>
        <p:pic>
          <p:nvPicPr>
            <p:cNvPr id="176" name="Graphic 175">
              <a:extLst>
                <a:ext uri="{FF2B5EF4-FFF2-40B4-BE49-F238E27FC236}">
                  <a16:creationId xmlns:a16="http://schemas.microsoft.com/office/drawing/2014/main" id="{D0B16000-E5B7-1645-B8B2-FE0FFA3178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5316" y="3657385"/>
              <a:ext cx="914400" cy="914400"/>
            </a:xfrm>
            <a:prstGeom prst="rect">
              <a:avLst/>
            </a:prstGeom>
          </p:spPr>
        </p:pic>
        <p:cxnSp>
          <p:nvCxnSpPr>
            <p:cNvPr id="15" name="Straight Arrow Connector 14">
              <a:extLst>
                <a:ext uri="{FF2B5EF4-FFF2-40B4-BE49-F238E27FC236}">
                  <a16:creationId xmlns:a16="http://schemas.microsoft.com/office/drawing/2014/main" id="{FD9862AE-0D69-B048-A78F-92C5F0A5B559}"/>
                </a:ext>
              </a:extLst>
            </p:cNvPr>
            <p:cNvCxnSpPr>
              <a:cxnSpLocks/>
              <a:stCxn id="176" idx="1"/>
            </p:cNvCxnSpPr>
            <p:nvPr/>
          </p:nvCxnSpPr>
          <p:spPr>
            <a:xfrm flipH="1">
              <a:off x="6091930" y="4114585"/>
              <a:ext cx="56338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D059A5E-8840-074B-80A1-23D7CD3DE49A}"/>
                </a:ext>
              </a:extLst>
            </p:cNvPr>
            <p:cNvCxnSpPr>
              <a:cxnSpLocks/>
              <a:stCxn id="176" idx="3"/>
            </p:cNvCxnSpPr>
            <p:nvPr/>
          </p:nvCxnSpPr>
          <p:spPr>
            <a:xfrm>
              <a:off x="7569716" y="4114585"/>
              <a:ext cx="1142484"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8A19650-2031-0340-9E86-57592C1FA2B3}"/>
                </a:ext>
              </a:extLst>
            </p:cNvPr>
            <p:cNvCxnSpPr>
              <a:cxnSpLocks/>
            </p:cNvCxnSpPr>
            <p:nvPr/>
          </p:nvCxnSpPr>
          <p:spPr>
            <a:xfrm>
              <a:off x="6820416" y="2516192"/>
              <a:ext cx="0" cy="11411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2" name="Graphic 181">
              <a:extLst>
                <a:ext uri="{FF2B5EF4-FFF2-40B4-BE49-F238E27FC236}">
                  <a16:creationId xmlns:a16="http://schemas.microsoft.com/office/drawing/2014/main" id="{DA385454-EBC8-9649-912B-72C71779A45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1590" y="3699320"/>
              <a:ext cx="373331" cy="373331"/>
            </a:xfrm>
            <a:prstGeom prst="rect">
              <a:avLst/>
            </a:prstGeom>
          </p:spPr>
        </p:pic>
        <p:pic>
          <p:nvPicPr>
            <p:cNvPr id="183" name="Graphic 182">
              <a:extLst>
                <a:ext uri="{FF2B5EF4-FFF2-40B4-BE49-F238E27FC236}">
                  <a16:creationId xmlns:a16="http://schemas.microsoft.com/office/drawing/2014/main" id="{0E5A06E0-ECE1-3441-8946-E86CEB1C714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1415" y="3692647"/>
              <a:ext cx="373331" cy="373331"/>
            </a:xfrm>
            <a:prstGeom prst="rect">
              <a:avLst/>
            </a:prstGeom>
          </p:spPr>
        </p:pic>
      </p:grpSp>
      <p:sp>
        <p:nvSpPr>
          <p:cNvPr id="181" name="TextBox 180">
            <a:extLst>
              <a:ext uri="{FF2B5EF4-FFF2-40B4-BE49-F238E27FC236}">
                <a16:creationId xmlns:a16="http://schemas.microsoft.com/office/drawing/2014/main" id="{A9B31387-4068-CA4C-ABA0-C5A201A4B886}"/>
              </a:ext>
            </a:extLst>
          </p:cNvPr>
          <p:cNvSpPr txBox="1"/>
          <p:nvPr/>
        </p:nvSpPr>
        <p:spPr>
          <a:xfrm>
            <a:off x="6856894" y="2604432"/>
            <a:ext cx="1973428" cy="830997"/>
          </a:xfrm>
          <a:prstGeom prst="rect">
            <a:avLst/>
          </a:prstGeom>
          <a:noFill/>
        </p:spPr>
        <p:txBody>
          <a:bodyPr wrap="squar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Edit the template details, then update the stacks.</a:t>
            </a:r>
          </a:p>
        </p:txBody>
      </p:sp>
      <p:sp>
        <p:nvSpPr>
          <p:cNvPr id="175" name="TextBox 174">
            <a:extLst>
              <a:ext uri="{FF2B5EF4-FFF2-40B4-BE49-F238E27FC236}">
                <a16:creationId xmlns:a16="http://schemas.microsoft.com/office/drawing/2014/main" id="{CF566F0C-5CE7-7043-A238-D2D12D59909B}"/>
              </a:ext>
            </a:extLst>
          </p:cNvPr>
          <p:cNvSpPr txBox="1"/>
          <p:nvPr/>
        </p:nvSpPr>
        <p:spPr>
          <a:xfrm>
            <a:off x="6038597" y="4829003"/>
            <a:ext cx="2655259" cy="1569660"/>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 single AWS CloudFormation template with defined </a:t>
            </a:r>
            <a:r>
              <a:rPr lang="en-US" sz="16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conditions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can deploy a different application infrastructure to different environments.</a:t>
            </a:r>
          </a:p>
        </p:txBody>
      </p:sp>
      <p:grpSp>
        <p:nvGrpSpPr>
          <p:cNvPr id="8" name="Group 7" descr="A production environment which spans two AZs">
            <a:extLst>
              <a:ext uri="{FF2B5EF4-FFF2-40B4-BE49-F238E27FC236}">
                <a16:creationId xmlns:a16="http://schemas.microsoft.com/office/drawing/2014/main" id="{C418433B-99DA-D34F-BE3B-78581ADED021}"/>
              </a:ext>
            </a:extLst>
          </p:cNvPr>
          <p:cNvGrpSpPr/>
          <p:nvPr/>
        </p:nvGrpSpPr>
        <p:grpSpPr>
          <a:xfrm>
            <a:off x="170990" y="1697751"/>
            <a:ext cx="5924146" cy="4686161"/>
            <a:chOff x="170990" y="1697751"/>
            <a:chExt cx="5924146" cy="4686161"/>
          </a:xfrm>
        </p:grpSpPr>
        <p:grpSp>
          <p:nvGrpSpPr>
            <p:cNvPr id="5" name="Group 4">
              <a:extLst>
                <a:ext uri="{FF2B5EF4-FFF2-40B4-BE49-F238E27FC236}">
                  <a16:creationId xmlns:a16="http://schemas.microsoft.com/office/drawing/2014/main" id="{DD2714B9-E7A1-2C47-83D2-1DDE3A5B413D}"/>
                </a:ext>
              </a:extLst>
            </p:cNvPr>
            <p:cNvGrpSpPr/>
            <p:nvPr/>
          </p:nvGrpSpPr>
          <p:grpSpPr>
            <a:xfrm>
              <a:off x="170990" y="1744219"/>
              <a:ext cx="5764606" cy="4639693"/>
              <a:chOff x="170990" y="1744219"/>
              <a:chExt cx="5764606" cy="4639693"/>
            </a:xfrm>
          </p:grpSpPr>
          <p:sp>
            <p:nvSpPr>
              <p:cNvPr id="57" name="Rounded Rectangle 17">
                <a:extLst>
                  <a:ext uri="{FF2B5EF4-FFF2-40B4-BE49-F238E27FC236}">
                    <a16:creationId xmlns:a16="http://schemas.microsoft.com/office/drawing/2014/main" id="{511DFE9B-82EC-4842-9B8A-EC1F4FF23A6A}"/>
                  </a:ext>
                </a:extLst>
              </p:cNvPr>
              <p:cNvSpPr/>
              <p:nvPr/>
            </p:nvSpPr>
            <p:spPr>
              <a:xfrm>
                <a:off x="718305" y="2589570"/>
                <a:ext cx="4525970" cy="768031"/>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Rounded Rectangle 53">
                <a:extLst>
                  <a:ext uri="{FF2B5EF4-FFF2-40B4-BE49-F238E27FC236}">
                    <a16:creationId xmlns:a16="http://schemas.microsoft.com/office/drawing/2014/main" id="{01085C0C-9CDC-1744-AD45-9D58F523839A}"/>
                  </a:ext>
                </a:extLst>
              </p:cNvPr>
              <p:cNvSpPr/>
              <p:nvPr/>
            </p:nvSpPr>
            <p:spPr>
              <a:xfrm>
                <a:off x="718305" y="4099180"/>
                <a:ext cx="4811662" cy="85106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TextBox 37">
                <a:extLst>
                  <a:ext uri="{FF2B5EF4-FFF2-40B4-BE49-F238E27FC236}">
                    <a16:creationId xmlns:a16="http://schemas.microsoft.com/office/drawing/2014/main" id="{8DA32280-2F77-494B-AF40-2C7EF7E46608}"/>
                  </a:ext>
                </a:extLst>
              </p:cNvPr>
              <p:cNvSpPr txBox="1">
                <a:spLocks noChangeArrowheads="1"/>
              </p:cNvSpPr>
              <p:nvPr/>
            </p:nvSpPr>
            <p:spPr bwMode="auto">
              <a:xfrm>
                <a:off x="726820" y="2287695"/>
                <a:ext cx="990989" cy="338554"/>
              </a:xfrm>
              <a:prstGeom prst="rect">
                <a:avLst/>
              </a:prstGeom>
              <a:noFill/>
              <a:ln w="9525">
                <a:noFill/>
                <a:miter lim="800000"/>
                <a:headEnd/>
                <a:tailEnd/>
              </a:ln>
            </p:spPr>
            <p:txBody>
              <a:bodyPr wrap="square">
                <a:spAutoFit/>
              </a:bodyPr>
              <a:lstStyle/>
              <a:p>
                <a:pPr algn="ctr"/>
                <a:r>
                  <a:rPr lang="en-US" sz="1600" dirty="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Web tier</a:t>
                </a:r>
              </a:p>
            </p:txBody>
          </p:sp>
          <p:sp>
            <p:nvSpPr>
              <p:cNvPr id="60" name="TextBox 37">
                <a:extLst>
                  <a:ext uri="{FF2B5EF4-FFF2-40B4-BE49-F238E27FC236}">
                    <a16:creationId xmlns:a16="http://schemas.microsoft.com/office/drawing/2014/main" id="{BF257E5B-5D61-964F-93CA-41DD4A06010D}"/>
                  </a:ext>
                </a:extLst>
              </p:cNvPr>
              <p:cNvSpPr txBox="1">
                <a:spLocks noChangeArrowheads="1"/>
              </p:cNvSpPr>
              <p:nvPr/>
            </p:nvSpPr>
            <p:spPr bwMode="auto">
              <a:xfrm>
                <a:off x="643140" y="3763027"/>
                <a:ext cx="1715986" cy="338554"/>
              </a:xfrm>
              <a:prstGeom prst="rect">
                <a:avLst/>
              </a:prstGeom>
              <a:noFill/>
              <a:ln w="9525">
                <a:noFill/>
                <a:miter lim="800000"/>
                <a:headEnd/>
                <a:tailEnd/>
              </a:ln>
            </p:spPr>
            <p:txBody>
              <a:bodyPr wrap="square">
                <a:spAutoFit/>
              </a:bodyPr>
              <a:lstStyle/>
              <a:p>
                <a:pPr algn="ctr"/>
                <a:r>
                  <a:rPr lang="en-US" sz="1600" dirty="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Application tier</a:t>
                </a:r>
              </a:p>
            </p:txBody>
          </p:sp>
          <p:sp>
            <p:nvSpPr>
              <p:cNvPr id="61" name="TextBox 37">
                <a:extLst>
                  <a:ext uri="{FF2B5EF4-FFF2-40B4-BE49-F238E27FC236}">
                    <a16:creationId xmlns:a16="http://schemas.microsoft.com/office/drawing/2014/main" id="{08E0C40D-942D-EF40-8DD3-EF671F389DFC}"/>
                  </a:ext>
                </a:extLst>
              </p:cNvPr>
              <p:cNvSpPr txBox="1">
                <a:spLocks noChangeArrowheads="1"/>
              </p:cNvSpPr>
              <p:nvPr/>
            </p:nvSpPr>
            <p:spPr bwMode="auto">
              <a:xfrm>
                <a:off x="962237" y="5277800"/>
                <a:ext cx="1196278" cy="584775"/>
              </a:xfrm>
              <a:prstGeom prst="rect">
                <a:avLst/>
              </a:prstGeom>
              <a:solidFill>
                <a:schemeClr val="bg1"/>
              </a:solidFill>
              <a:ln w="9525">
                <a:noFill/>
                <a:miter lim="800000"/>
                <a:headEnd/>
                <a:tailEnd/>
              </a:ln>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Primary database</a:t>
                </a:r>
              </a:p>
            </p:txBody>
          </p:sp>
          <p:cxnSp>
            <p:nvCxnSpPr>
              <p:cNvPr id="65" name="Straight Connector 98">
                <a:extLst>
                  <a:ext uri="{FF2B5EF4-FFF2-40B4-BE49-F238E27FC236}">
                    <a16:creationId xmlns:a16="http://schemas.microsoft.com/office/drawing/2014/main" id="{7D1833BA-FDC1-604B-9E75-9728C9F920E5}"/>
                  </a:ext>
                </a:extLst>
              </p:cNvPr>
              <p:cNvCxnSpPr>
                <a:cxnSpLocks/>
                <a:endCxn id="121" idx="0"/>
              </p:cNvCxnSpPr>
              <p:nvPr/>
            </p:nvCxnSpPr>
            <p:spPr>
              <a:xfrm flipH="1">
                <a:off x="1261102" y="2051573"/>
                <a:ext cx="1905532" cy="67844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99">
                <a:extLst>
                  <a:ext uri="{FF2B5EF4-FFF2-40B4-BE49-F238E27FC236}">
                    <a16:creationId xmlns:a16="http://schemas.microsoft.com/office/drawing/2014/main" id="{38A65A6E-23FC-984B-9DDC-E20A6EDA25F9}"/>
                  </a:ext>
                </a:extLst>
              </p:cNvPr>
              <p:cNvCxnSpPr>
                <a:cxnSpLocks/>
                <a:endCxn id="122" idx="0"/>
              </p:cNvCxnSpPr>
              <p:nvPr/>
            </p:nvCxnSpPr>
            <p:spPr>
              <a:xfrm flipH="1">
                <a:off x="2085238" y="2067954"/>
                <a:ext cx="1056302" cy="66206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100">
                <a:extLst>
                  <a:ext uri="{FF2B5EF4-FFF2-40B4-BE49-F238E27FC236}">
                    <a16:creationId xmlns:a16="http://schemas.microsoft.com/office/drawing/2014/main" id="{A6B4AA28-17C7-A846-9E22-73B099AC4901}"/>
                  </a:ext>
                </a:extLst>
              </p:cNvPr>
              <p:cNvCxnSpPr>
                <a:cxnSpLocks/>
                <a:endCxn id="127" idx="0"/>
              </p:cNvCxnSpPr>
              <p:nvPr/>
            </p:nvCxnSpPr>
            <p:spPr>
              <a:xfrm>
                <a:off x="3161831" y="2119099"/>
                <a:ext cx="790408" cy="61092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101">
                <a:extLst>
                  <a:ext uri="{FF2B5EF4-FFF2-40B4-BE49-F238E27FC236}">
                    <a16:creationId xmlns:a16="http://schemas.microsoft.com/office/drawing/2014/main" id="{9C21CF31-A67E-A645-9788-33B4891AE1DD}"/>
                  </a:ext>
                </a:extLst>
              </p:cNvPr>
              <p:cNvCxnSpPr>
                <a:cxnSpLocks/>
                <a:endCxn id="128" idx="0"/>
              </p:cNvCxnSpPr>
              <p:nvPr/>
            </p:nvCxnSpPr>
            <p:spPr>
              <a:xfrm>
                <a:off x="3134743" y="2106231"/>
                <a:ext cx="1618477" cy="62378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104">
                <a:extLst>
                  <a:ext uri="{FF2B5EF4-FFF2-40B4-BE49-F238E27FC236}">
                    <a16:creationId xmlns:a16="http://schemas.microsoft.com/office/drawing/2014/main" id="{E67ED8FE-83A4-9145-AABB-B5D017404B86}"/>
                  </a:ext>
                </a:extLst>
              </p:cNvPr>
              <p:cNvCxnSpPr>
                <a:cxnSpLocks/>
                <a:stCxn id="122" idx="2"/>
              </p:cNvCxnSpPr>
              <p:nvPr/>
            </p:nvCxnSpPr>
            <p:spPr>
              <a:xfrm>
                <a:off x="2085238" y="3199919"/>
                <a:ext cx="1025820"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105">
                <a:extLst>
                  <a:ext uri="{FF2B5EF4-FFF2-40B4-BE49-F238E27FC236}">
                    <a16:creationId xmlns:a16="http://schemas.microsoft.com/office/drawing/2014/main" id="{EF79579A-E814-CC4B-B82A-BC8759F71DFD}"/>
                  </a:ext>
                </a:extLst>
              </p:cNvPr>
              <p:cNvCxnSpPr>
                <a:cxnSpLocks/>
                <a:stCxn id="121" idx="2"/>
              </p:cNvCxnSpPr>
              <p:nvPr/>
            </p:nvCxnSpPr>
            <p:spPr>
              <a:xfrm>
                <a:off x="1261102" y="3199919"/>
                <a:ext cx="1849956"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106">
                <a:extLst>
                  <a:ext uri="{FF2B5EF4-FFF2-40B4-BE49-F238E27FC236}">
                    <a16:creationId xmlns:a16="http://schemas.microsoft.com/office/drawing/2014/main" id="{B2F441D6-C177-6446-B99D-53F6CA553539}"/>
                  </a:ext>
                </a:extLst>
              </p:cNvPr>
              <p:cNvCxnSpPr>
                <a:cxnSpLocks/>
                <a:stCxn id="127" idx="2"/>
              </p:cNvCxnSpPr>
              <p:nvPr/>
            </p:nvCxnSpPr>
            <p:spPr>
              <a:xfrm flipH="1">
                <a:off x="3172019" y="3199919"/>
                <a:ext cx="780220" cy="46335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107">
                <a:extLst>
                  <a:ext uri="{FF2B5EF4-FFF2-40B4-BE49-F238E27FC236}">
                    <a16:creationId xmlns:a16="http://schemas.microsoft.com/office/drawing/2014/main" id="{429B984F-1477-7842-84A2-C4A524574A22}"/>
                  </a:ext>
                </a:extLst>
              </p:cNvPr>
              <p:cNvCxnSpPr>
                <a:cxnSpLocks/>
                <a:stCxn id="128" idx="2"/>
              </p:cNvCxnSpPr>
              <p:nvPr/>
            </p:nvCxnSpPr>
            <p:spPr>
              <a:xfrm flipH="1">
                <a:off x="3141538" y="3199919"/>
                <a:ext cx="1611682" cy="49383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108">
                <a:extLst>
                  <a:ext uri="{FF2B5EF4-FFF2-40B4-BE49-F238E27FC236}">
                    <a16:creationId xmlns:a16="http://schemas.microsoft.com/office/drawing/2014/main" id="{392A817F-D69B-E544-93D7-5856E5FCEDD1}"/>
                  </a:ext>
                </a:extLst>
              </p:cNvPr>
              <p:cNvCxnSpPr>
                <a:cxnSpLocks/>
                <a:endCxn id="133" idx="0"/>
              </p:cNvCxnSpPr>
              <p:nvPr/>
            </p:nvCxnSpPr>
            <p:spPr>
              <a:xfrm flipH="1">
                <a:off x="1116432" y="3820133"/>
                <a:ext cx="1923027" cy="49212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109">
                <a:extLst>
                  <a:ext uri="{FF2B5EF4-FFF2-40B4-BE49-F238E27FC236}">
                    <a16:creationId xmlns:a16="http://schemas.microsoft.com/office/drawing/2014/main" id="{6012C8D2-8A5B-3441-A609-5F51769F9B2B}"/>
                  </a:ext>
                </a:extLst>
              </p:cNvPr>
              <p:cNvCxnSpPr>
                <a:cxnSpLocks/>
                <a:endCxn id="134" idx="0"/>
              </p:cNvCxnSpPr>
              <p:nvPr/>
            </p:nvCxnSpPr>
            <p:spPr>
              <a:xfrm flipH="1">
                <a:off x="1795554" y="3797163"/>
                <a:ext cx="1292782" cy="51509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110">
                <a:extLst>
                  <a:ext uri="{FF2B5EF4-FFF2-40B4-BE49-F238E27FC236}">
                    <a16:creationId xmlns:a16="http://schemas.microsoft.com/office/drawing/2014/main" id="{29DF7450-23CE-2E46-A190-870066F3D72C}"/>
                  </a:ext>
                </a:extLst>
              </p:cNvPr>
              <p:cNvCxnSpPr>
                <a:cxnSpLocks/>
                <a:endCxn id="135" idx="0"/>
              </p:cNvCxnSpPr>
              <p:nvPr/>
            </p:nvCxnSpPr>
            <p:spPr>
              <a:xfrm flipH="1">
                <a:off x="2439639" y="3794777"/>
                <a:ext cx="613654" cy="5174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111">
                <a:extLst>
                  <a:ext uri="{FF2B5EF4-FFF2-40B4-BE49-F238E27FC236}">
                    <a16:creationId xmlns:a16="http://schemas.microsoft.com/office/drawing/2014/main" id="{2829FEFB-649F-7D40-A3D6-1819916D8692}"/>
                  </a:ext>
                </a:extLst>
              </p:cNvPr>
              <p:cNvCxnSpPr>
                <a:cxnSpLocks/>
                <a:endCxn id="138" idx="0"/>
              </p:cNvCxnSpPr>
              <p:nvPr/>
            </p:nvCxnSpPr>
            <p:spPr>
              <a:xfrm>
                <a:off x="3062495" y="3803738"/>
                <a:ext cx="797941" cy="50851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112">
                <a:extLst>
                  <a:ext uri="{FF2B5EF4-FFF2-40B4-BE49-F238E27FC236}">
                    <a16:creationId xmlns:a16="http://schemas.microsoft.com/office/drawing/2014/main" id="{3EF321CB-335F-554B-809E-FC719024DD98}"/>
                  </a:ext>
                </a:extLst>
              </p:cNvPr>
              <p:cNvCxnSpPr>
                <a:cxnSpLocks/>
                <a:endCxn id="139" idx="0"/>
              </p:cNvCxnSpPr>
              <p:nvPr/>
            </p:nvCxnSpPr>
            <p:spPr>
              <a:xfrm>
                <a:off x="3072173" y="3803737"/>
                <a:ext cx="1430104" cy="50851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113">
                <a:extLst>
                  <a:ext uri="{FF2B5EF4-FFF2-40B4-BE49-F238E27FC236}">
                    <a16:creationId xmlns:a16="http://schemas.microsoft.com/office/drawing/2014/main" id="{E4477338-A49A-224B-A736-CF38FBDBAD5F}"/>
                  </a:ext>
                </a:extLst>
              </p:cNvPr>
              <p:cNvCxnSpPr>
                <a:cxnSpLocks/>
                <a:endCxn id="140" idx="0"/>
              </p:cNvCxnSpPr>
              <p:nvPr/>
            </p:nvCxnSpPr>
            <p:spPr>
              <a:xfrm>
                <a:off x="3064776" y="3782483"/>
                <a:ext cx="2069676" cy="52977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131">
                <a:extLst>
                  <a:ext uri="{FF2B5EF4-FFF2-40B4-BE49-F238E27FC236}">
                    <a16:creationId xmlns:a16="http://schemas.microsoft.com/office/drawing/2014/main" id="{9FD456DA-5A78-7844-BBDC-67A8D3CC98C1}"/>
                  </a:ext>
                </a:extLst>
              </p:cNvPr>
              <p:cNvCxnSpPr>
                <a:cxnSpLocks/>
                <a:stCxn id="133" idx="2"/>
                <a:endCxn id="147" idx="0"/>
              </p:cNvCxnSpPr>
              <p:nvPr/>
            </p:nvCxnSpPr>
            <p:spPr>
              <a:xfrm>
                <a:off x="1116432" y="4782153"/>
                <a:ext cx="1177152"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133">
                <a:extLst>
                  <a:ext uri="{FF2B5EF4-FFF2-40B4-BE49-F238E27FC236}">
                    <a16:creationId xmlns:a16="http://schemas.microsoft.com/office/drawing/2014/main" id="{6B55943E-9E64-4142-8107-5702D72845CB}"/>
                  </a:ext>
                </a:extLst>
              </p:cNvPr>
              <p:cNvCxnSpPr>
                <a:cxnSpLocks/>
                <a:stCxn id="134" idx="2"/>
                <a:endCxn id="147" idx="0"/>
              </p:cNvCxnSpPr>
              <p:nvPr/>
            </p:nvCxnSpPr>
            <p:spPr>
              <a:xfrm>
                <a:off x="1795554" y="4782153"/>
                <a:ext cx="498030"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135">
                <a:extLst>
                  <a:ext uri="{FF2B5EF4-FFF2-40B4-BE49-F238E27FC236}">
                    <a16:creationId xmlns:a16="http://schemas.microsoft.com/office/drawing/2014/main" id="{2B8A3BC9-110C-8747-8E4C-5885B2983D26}"/>
                  </a:ext>
                </a:extLst>
              </p:cNvPr>
              <p:cNvCxnSpPr>
                <a:cxnSpLocks/>
                <a:stCxn id="135" idx="2"/>
                <a:endCxn id="147" idx="0"/>
              </p:cNvCxnSpPr>
              <p:nvPr/>
            </p:nvCxnSpPr>
            <p:spPr>
              <a:xfrm flipH="1">
                <a:off x="2293584" y="4782153"/>
                <a:ext cx="146055"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166">
                <a:extLst>
                  <a:ext uri="{FF2B5EF4-FFF2-40B4-BE49-F238E27FC236}">
                    <a16:creationId xmlns:a16="http://schemas.microsoft.com/office/drawing/2014/main" id="{25B27084-EC5F-4343-8189-C02EF27E352B}"/>
                  </a:ext>
                </a:extLst>
              </p:cNvPr>
              <p:cNvCxnSpPr>
                <a:cxnSpLocks/>
                <a:stCxn id="138" idx="2"/>
                <a:endCxn id="147" idx="0"/>
              </p:cNvCxnSpPr>
              <p:nvPr/>
            </p:nvCxnSpPr>
            <p:spPr>
              <a:xfrm flipH="1">
                <a:off x="2293584" y="4782153"/>
                <a:ext cx="1566852"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167">
                <a:extLst>
                  <a:ext uri="{FF2B5EF4-FFF2-40B4-BE49-F238E27FC236}">
                    <a16:creationId xmlns:a16="http://schemas.microsoft.com/office/drawing/2014/main" id="{40134C48-5A8E-E44C-99F2-908C1F3E98D9}"/>
                  </a:ext>
                </a:extLst>
              </p:cNvPr>
              <p:cNvCxnSpPr>
                <a:cxnSpLocks/>
                <a:stCxn id="139" idx="2"/>
                <a:endCxn id="147" idx="0"/>
              </p:cNvCxnSpPr>
              <p:nvPr/>
            </p:nvCxnSpPr>
            <p:spPr>
              <a:xfrm flipH="1">
                <a:off x="2293584" y="4782153"/>
                <a:ext cx="2208693"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168">
                <a:extLst>
                  <a:ext uri="{FF2B5EF4-FFF2-40B4-BE49-F238E27FC236}">
                    <a16:creationId xmlns:a16="http://schemas.microsoft.com/office/drawing/2014/main" id="{FD5944D2-7C11-074A-8736-BACF8CFEA194}"/>
                  </a:ext>
                </a:extLst>
              </p:cNvPr>
              <p:cNvCxnSpPr>
                <a:cxnSpLocks/>
                <a:stCxn id="140" idx="2"/>
                <a:endCxn id="147" idx="0"/>
              </p:cNvCxnSpPr>
              <p:nvPr/>
            </p:nvCxnSpPr>
            <p:spPr>
              <a:xfrm flipH="1">
                <a:off x="2293584" y="4782153"/>
                <a:ext cx="284086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175">
                <a:extLst>
                  <a:ext uri="{FF2B5EF4-FFF2-40B4-BE49-F238E27FC236}">
                    <a16:creationId xmlns:a16="http://schemas.microsoft.com/office/drawing/2014/main" id="{DA0EDEDF-5010-EB43-86E7-0EE1F4B0548F}"/>
                  </a:ext>
                </a:extLst>
              </p:cNvPr>
              <p:cNvCxnSpPr>
                <a:cxnSpLocks/>
                <a:stCxn id="147" idx="3"/>
                <a:endCxn id="148" idx="1"/>
              </p:cNvCxnSpPr>
              <p:nvPr/>
            </p:nvCxnSpPr>
            <p:spPr>
              <a:xfrm>
                <a:off x="2528534" y="5544654"/>
                <a:ext cx="2410577" cy="0"/>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sp>
            <p:nvSpPr>
              <p:cNvPr id="63" name="TextBox 37">
                <a:extLst>
                  <a:ext uri="{FF2B5EF4-FFF2-40B4-BE49-F238E27FC236}">
                    <a16:creationId xmlns:a16="http://schemas.microsoft.com/office/drawing/2014/main" id="{0D35C5D0-B879-584A-A2AF-C45B5C2070D8}"/>
                  </a:ext>
                </a:extLst>
              </p:cNvPr>
              <p:cNvSpPr txBox="1">
                <a:spLocks noChangeArrowheads="1"/>
              </p:cNvSpPr>
              <p:nvPr/>
            </p:nvSpPr>
            <p:spPr bwMode="auto">
              <a:xfrm>
                <a:off x="3712313" y="5264389"/>
                <a:ext cx="1146536" cy="584775"/>
              </a:xfrm>
              <a:prstGeom prst="rect">
                <a:avLst/>
              </a:prstGeom>
              <a:noFill/>
              <a:ln w="9525">
                <a:noFill/>
                <a:miter lim="800000"/>
                <a:headEnd/>
                <a:tailEnd/>
              </a:ln>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Standby</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a:t>
                </a:r>
              </a:p>
            </p:txBody>
          </p:sp>
          <p:sp>
            <p:nvSpPr>
              <p:cNvPr id="119" name="Rectangle 118">
                <a:extLst>
                  <a:ext uri="{FF2B5EF4-FFF2-40B4-BE49-F238E27FC236}">
                    <a16:creationId xmlns:a16="http://schemas.microsoft.com/office/drawing/2014/main" id="{612025F0-017F-694B-B75E-ED89B4C64BED}"/>
                  </a:ext>
                </a:extLst>
              </p:cNvPr>
              <p:cNvSpPr/>
              <p:nvPr/>
            </p:nvSpPr>
            <p:spPr>
              <a:xfrm>
                <a:off x="170990" y="1881530"/>
                <a:ext cx="5764606"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120" name="Graphic 119">
                <a:extLst>
                  <a:ext uri="{FF2B5EF4-FFF2-40B4-BE49-F238E27FC236}">
                    <a16:creationId xmlns:a16="http://schemas.microsoft.com/office/drawing/2014/main" id="{BC9F4590-DDC7-4645-B487-DDFA231DE55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0990" y="1881529"/>
                <a:ext cx="330200" cy="330200"/>
              </a:xfrm>
              <a:prstGeom prst="rect">
                <a:avLst/>
              </a:prstGeom>
            </p:spPr>
          </p:pic>
          <p:pic>
            <p:nvPicPr>
              <p:cNvPr id="121" name="Graphic 120">
                <a:extLst>
                  <a:ext uri="{FF2B5EF4-FFF2-40B4-BE49-F238E27FC236}">
                    <a16:creationId xmlns:a16="http://schemas.microsoft.com/office/drawing/2014/main" id="{22E08E7E-4569-0A49-B827-13AD1DC0284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6152" y="2730019"/>
                <a:ext cx="469900" cy="469900"/>
              </a:xfrm>
              <a:prstGeom prst="rect">
                <a:avLst/>
              </a:prstGeom>
            </p:spPr>
          </p:pic>
          <p:pic>
            <p:nvPicPr>
              <p:cNvPr id="122" name="Graphic 121">
                <a:extLst>
                  <a:ext uri="{FF2B5EF4-FFF2-40B4-BE49-F238E27FC236}">
                    <a16:creationId xmlns:a16="http://schemas.microsoft.com/office/drawing/2014/main" id="{AE95D53B-340F-F449-8E48-0C4279F1067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0288" y="2730019"/>
                <a:ext cx="469900" cy="469900"/>
              </a:xfrm>
              <a:prstGeom prst="rect">
                <a:avLst/>
              </a:prstGeom>
            </p:spPr>
          </p:pic>
          <p:pic>
            <p:nvPicPr>
              <p:cNvPr id="127" name="Graphic 126">
                <a:extLst>
                  <a:ext uri="{FF2B5EF4-FFF2-40B4-BE49-F238E27FC236}">
                    <a16:creationId xmlns:a16="http://schemas.microsoft.com/office/drawing/2014/main" id="{B07030DF-36E9-A347-934B-8804ECA600A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7289" y="2730019"/>
                <a:ext cx="469900" cy="469900"/>
              </a:xfrm>
              <a:prstGeom prst="rect">
                <a:avLst/>
              </a:prstGeom>
            </p:spPr>
          </p:pic>
          <p:pic>
            <p:nvPicPr>
              <p:cNvPr id="128" name="Graphic 127">
                <a:extLst>
                  <a:ext uri="{FF2B5EF4-FFF2-40B4-BE49-F238E27FC236}">
                    <a16:creationId xmlns:a16="http://schemas.microsoft.com/office/drawing/2014/main" id="{7729691E-DBA7-3C4B-97C7-1A2855B070F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18270" y="2730019"/>
                <a:ext cx="469900" cy="469900"/>
              </a:xfrm>
              <a:prstGeom prst="rect">
                <a:avLst/>
              </a:prstGeom>
            </p:spPr>
          </p:pic>
          <p:sp>
            <p:nvSpPr>
              <p:cNvPr id="129" name="Rectangle 128">
                <a:extLst>
                  <a:ext uri="{FF2B5EF4-FFF2-40B4-BE49-F238E27FC236}">
                    <a16:creationId xmlns:a16="http://schemas.microsoft.com/office/drawing/2014/main" id="{D96DF636-8337-FA4A-A558-45CB1E0EF61F}"/>
                  </a:ext>
                </a:extLst>
              </p:cNvPr>
              <p:cNvSpPr/>
              <p:nvPr/>
            </p:nvSpPr>
            <p:spPr>
              <a:xfrm>
                <a:off x="554849" y="2275183"/>
                <a:ext cx="2242263"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 A</a:t>
                </a:r>
              </a:p>
            </p:txBody>
          </p:sp>
          <p:sp>
            <p:nvSpPr>
              <p:cNvPr id="130" name="Rectangle 129">
                <a:extLst>
                  <a:ext uri="{FF2B5EF4-FFF2-40B4-BE49-F238E27FC236}">
                    <a16:creationId xmlns:a16="http://schemas.microsoft.com/office/drawing/2014/main" id="{B2A7E830-3495-154C-A893-EB3D47AC317A}"/>
                  </a:ext>
                </a:extLst>
              </p:cNvPr>
              <p:cNvSpPr/>
              <p:nvPr/>
            </p:nvSpPr>
            <p:spPr>
              <a:xfrm>
                <a:off x="3289543" y="2275183"/>
                <a:ext cx="2391339" cy="39293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 B</a:t>
                </a:r>
              </a:p>
            </p:txBody>
          </p:sp>
          <p:pic>
            <p:nvPicPr>
              <p:cNvPr id="131" name="Graphic 130">
                <a:extLst>
                  <a:ext uri="{FF2B5EF4-FFF2-40B4-BE49-F238E27FC236}">
                    <a16:creationId xmlns:a16="http://schemas.microsoft.com/office/drawing/2014/main" id="{BD50B1A7-AFE6-3543-B742-DEDA66492C2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4745" y="1744219"/>
                <a:ext cx="469900" cy="469900"/>
              </a:xfrm>
              <a:prstGeom prst="rect">
                <a:avLst/>
              </a:prstGeom>
            </p:spPr>
          </p:pic>
          <p:pic>
            <p:nvPicPr>
              <p:cNvPr id="132" name="Graphic 131">
                <a:extLst>
                  <a:ext uri="{FF2B5EF4-FFF2-40B4-BE49-F238E27FC236}">
                    <a16:creationId xmlns:a16="http://schemas.microsoft.com/office/drawing/2014/main" id="{9AAAA096-273A-074D-90BD-FBEE8EE3634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29826" y="3577355"/>
                <a:ext cx="469900" cy="469900"/>
              </a:xfrm>
              <a:prstGeom prst="rect">
                <a:avLst/>
              </a:prstGeom>
            </p:spPr>
          </p:pic>
          <p:pic>
            <p:nvPicPr>
              <p:cNvPr id="133" name="Graphic 132">
                <a:extLst>
                  <a:ext uri="{FF2B5EF4-FFF2-40B4-BE49-F238E27FC236}">
                    <a16:creationId xmlns:a16="http://schemas.microsoft.com/office/drawing/2014/main" id="{E9F6CEC8-6001-B342-8BA7-8845479AB3E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482" y="4312253"/>
                <a:ext cx="469900" cy="469900"/>
              </a:xfrm>
              <a:prstGeom prst="rect">
                <a:avLst/>
              </a:prstGeom>
            </p:spPr>
          </p:pic>
          <p:pic>
            <p:nvPicPr>
              <p:cNvPr id="134" name="Graphic 133">
                <a:extLst>
                  <a:ext uri="{FF2B5EF4-FFF2-40B4-BE49-F238E27FC236}">
                    <a16:creationId xmlns:a16="http://schemas.microsoft.com/office/drawing/2014/main" id="{3C9030F6-ED94-B94C-9293-9CFEF68C39A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60604" y="4312253"/>
                <a:ext cx="469900" cy="469900"/>
              </a:xfrm>
              <a:prstGeom prst="rect">
                <a:avLst/>
              </a:prstGeom>
            </p:spPr>
          </p:pic>
          <p:pic>
            <p:nvPicPr>
              <p:cNvPr id="135" name="Graphic 134">
                <a:extLst>
                  <a:ext uri="{FF2B5EF4-FFF2-40B4-BE49-F238E27FC236}">
                    <a16:creationId xmlns:a16="http://schemas.microsoft.com/office/drawing/2014/main" id="{0A84FC29-E510-7A49-805C-BBBC1108A5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04689" y="4312253"/>
                <a:ext cx="469900" cy="469900"/>
              </a:xfrm>
              <a:prstGeom prst="rect">
                <a:avLst/>
              </a:prstGeom>
            </p:spPr>
          </p:pic>
          <p:pic>
            <p:nvPicPr>
              <p:cNvPr id="138" name="Graphic 137">
                <a:extLst>
                  <a:ext uri="{FF2B5EF4-FFF2-40B4-BE49-F238E27FC236}">
                    <a16:creationId xmlns:a16="http://schemas.microsoft.com/office/drawing/2014/main" id="{8AFB391F-2159-8B41-A5A3-B180819B717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5486" y="4312253"/>
                <a:ext cx="469900" cy="469900"/>
              </a:xfrm>
              <a:prstGeom prst="rect">
                <a:avLst/>
              </a:prstGeom>
            </p:spPr>
          </p:pic>
          <p:pic>
            <p:nvPicPr>
              <p:cNvPr id="139" name="Graphic 138">
                <a:extLst>
                  <a:ext uri="{FF2B5EF4-FFF2-40B4-BE49-F238E27FC236}">
                    <a16:creationId xmlns:a16="http://schemas.microsoft.com/office/drawing/2014/main" id="{DE5FB7CC-891D-B248-89D7-0740442007D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7327" y="4312253"/>
                <a:ext cx="469900" cy="469900"/>
              </a:xfrm>
              <a:prstGeom prst="rect">
                <a:avLst/>
              </a:prstGeom>
            </p:spPr>
          </p:pic>
          <p:pic>
            <p:nvPicPr>
              <p:cNvPr id="140" name="Graphic 139">
                <a:extLst>
                  <a:ext uri="{FF2B5EF4-FFF2-40B4-BE49-F238E27FC236}">
                    <a16:creationId xmlns:a16="http://schemas.microsoft.com/office/drawing/2014/main" id="{B4D4391A-5F81-3849-8902-E415E112732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99502" y="4312253"/>
                <a:ext cx="469900" cy="469900"/>
              </a:xfrm>
              <a:prstGeom prst="rect">
                <a:avLst/>
              </a:prstGeom>
            </p:spPr>
          </p:pic>
          <p:pic>
            <p:nvPicPr>
              <p:cNvPr id="147" name="Graphic 146">
                <a:extLst>
                  <a:ext uri="{FF2B5EF4-FFF2-40B4-BE49-F238E27FC236}">
                    <a16:creationId xmlns:a16="http://schemas.microsoft.com/office/drawing/2014/main" id="{CAC153DA-3709-7742-BA5B-AE966FEE4E1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58634" y="5309704"/>
                <a:ext cx="469900" cy="469900"/>
              </a:xfrm>
              <a:prstGeom prst="rect">
                <a:avLst/>
              </a:prstGeom>
            </p:spPr>
          </p:pic>
          <p:pic>
            <p:nvPicPr>
              <p:cNvPr id="148" name="Graphic 147">
                <a:extLst>
                  <a:ext uri="{FF2B5EF4-FFF2-40B4-BE49-F238E27FC236}">
                    <a16:creationId xmlns:a16="http://schemas.microsoft.com/office/drawing/2014/main" id="{03AA355C-2215-524C-9825-DED7AD84B96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39111" y="5332720"/>
                <a:ext cx="469900" cy="469900"/>
              </a:xfrm>
              <a:prstGeom prst="rect">
                <a:avLst/>
              </a:prstGeom>
            </p:spPr>
          </p:pic>
        </p:grpSp>
        <p:sp>
          <p:nvSpPr>
            <p:cNvPr id="178" name="TextBox 177">
              <a:extLst>
                <a:ext uri="{FF2B5EF4-FFF2-40B4-BE49-F238E27FC236}">
                  <a16:creationId xmlns:a16="http://schemas.microsoft.com/office/drawing/2014/main" id="{253BF228-12E6-DF4B-BB34-C9F4641CE3EC}"/>
                </a:ext>
              </a:extLst>
            </p:cNvPr>
            <p:cNvSpPr txBox="1"/>
            <p:nvPr/>
          </p:nvSpPr>
          <p:spPr>
            <a:xfrm>
              <a:off x="4926226" y="1697751"/>
              <a:ext cx="1168910" cy="338554"/>
            </a:xfrm>
            <a:prstGeom prst="rect">
              <a:avLst/>
            </a:prstGeom>
            <a:solidFill>
              <a:schemeClr val="accent5"/>
            </a:solidFill>
          </p:spPr>
          <p:txBody>
            <a:bodyPr wrap="none" rtlCol="0">
              <a:spAutoFit/>
            </a:bodyPr>
            <a:lstStyle/>
            <a:p>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Production</a:t>
              </a:r>
            </a:p>
          </p:txBody>
        </p:sp>
      </p:grpSp>
      <p:grpSp>
        <p:nvGrpSpPr>
          <p:cNvPr id="6" name="Group 5" descr="A development environment which exists in a single AZ">
            <a:extLst>
              <a:ext uri="{FF2B5EF4-FFF2-40B4-BE49-F238E27FC236}">
                <a16:creationId xmlns:a16="http://schemas.microsoft.com/office/drawing/2014/main" id="{8CA210C7-423C-7046-B50B-8CF03B927C91}"/>
              </a:ext>
            </a:extLst>
          </p:cNvPr>
          <p:cNvGrpSpPr/>
          <p:nvPr/>
        </p:nvGrpSpPr>
        <p:grpSpPr>
          <a:xfrm>
            <a:off x="8792713" y="1697751"/>
            <a:ext cx="3356137" cy="4662972"/>
            <a:chOff x="8792713" y="1697751"/>
            <a:chExt cx="3356137" cy="4662972"/>
          </a:xfrm>
        </p:grpSpPr>
        <p:sp>
          <p:nvSpPr>
            <p:cNvPr id="90" name="Rounded Rectangle 17">
              <a:extLst>
                <a:ext uri="{FF2B5EF4-FFF2-40B4-BE49-F238E27FC236}">
                  <a16:creationId xmlns:a16="http://schemas.microsoft.com/office/drawing/2014/main" id="{E97FEBEF-7946-6B48-97FA-590BEAD50850}"/>
                </a:ext>
              </a:extLst>
            </p:cNvPr>
            <p:cNvSpPr/>
            <p:nvPr/>
          </p:nvSpPr>
          <p:spPr>
            <a:xfrm>
              <a:off x="9443391" y="2597521"/>
              <a:ext cx="1956284" cy="76340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Rounded Rectangle 53">
              <a:extLst>
                <a:ext uri="{FF2B5EF4-FFF2-40B4-BE49-F238E27FC236}">
                  <a16:creationId xmlns:a16="http://schemas.microsoft.com/office/drawing/2014/main" id="{B74A2494-7B9E-4543-B308-42D0A974111C}"/>
                </a:ext>
              </a:extLst>
            </p:cNvPr>
            <p:cNvSpPr/>
            <p:nvPr/>
          </p:nvSpPr>
          <p:spPr>
            <a:xfrm>
              <a:off x="9443391" y="4124912"/>
              <a:ext cx="1956284" cy="833284"/>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37">
              <a:extLst>
                <a:ext uri="{FF2B5EF4-FFF2-40B4-BE49-F238E27FC236}">
                  <a16:creationId xmlns:a16="http://schemas.microsoft.com/office/drawing/2014/main" id="{920A9B11-A47E-0B44-B194-2D8BA08B9BAA}"/>
                </a:ext>
              </a:extLst>
            </p:cNvPr>
            <p:cNvSpPr txBox="1">
              <a:spLocks noChangeArrowheads="1"/>
            </p:cNvSpPr>
            <p:nvPr/>
          </p:nvSpPr>
          <p:spPr bwMode="auto">
            <a:xfrm>
              <a:off x="9173610" y="2264506"/>
              <a:ext cx="990989" cy="338554"/>
            </a:xfrm>
            <a:prstGeom prst="rect">
              <a:avLst/>
            </a:prstGeom>
            <a:noFill/>
            <a:ln w="9525">
              <a:noFill/>
              <a:miter lim="800000"/>
              <a:headEnd/>
              <a:tailEnd/>
            </a:ln>
          </p:spPr>
          <p:txBody>
            <a:bodyPr wrap="square">
              <a:spAutoFit/>
            </a:bodyPr>
            <a:lstStyle/>
            <a:p>
              <a:pPr algn="ctr"/>
              <a:r>
                <a:rPr lang="en-US" sz="1600" dirty="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Web tier</a:t>
              </a:r>
            </a:p>
          </p:txBody>
        </p:sp>
        <p:sp>
          <p:nvSpPr>
            <p:cNvPr id="93" name="TextBox 37">
              <a:extLst>
                <a:ext uri="{FF2B5EF4-FFF2-40B4-BE49-F238E27FC236}">
                  <a16:creationId xmlns:a16="http://schemas.microsoft.com/office/drawing/2014/main" id="{C3A604B4-5A17-A84D-BA3C-104CA2E98C62}"/>
                </a:ext>
              </a:extLst>
            </p:cNvPr>
            <p:cNvSpPr txBox="1">
              <a:spLocks noChangeArrowheads="1"/>
            </p:cNvSpPr>
            <p:nvPr/>
          </p:nvSpPr>
          <p:spPr bwMode="auto">
            <a:xfrm>
              <a:off x="8944779" y="3553278"/>
              <a:ext cx="1287636" cy="584775"/>
            </a:xfrm>
            <a:prstGeom prst="rect">
              <a:avLst/>
            </a:prstGeom>
            <a:noFill/>
            <a:ln w="9525">
              <a:noFill/>
              <a:miter lim="800000"/>
              <a:headEnd/>
              <a:tailEnd/>
            </a:ln>
          </p:spPr>
          <p:txBody>
            <a:bodyPr wrap="square">
              <a:spAutoFit/>
            </a:bodyPr>
            <a:lstStyle/>
            <a:p>
              <a:pPr algn="ctr"/>
              <a:r>
                <a:rPr lang="en-US" sz="1600" dirty="0">
                  <a:solidFill>
                    <a:schemeClr val="tx1">
                      <a:lumMod val="65000"/>
                      <a:lumOff val="35000"/>
                    </a:schemeClr>
                  </a:solidFill>
                  <a:latin typeface="Amazon Ember" panose="02000000000000000000" pitchFamily="2" charset="0"/>
                  <a:ea typeface="Amazon Ember" panose="02000000000000000000" pitchFamily="2" charset="0"/>
                  <a:cs typeface="Amazon Ember Light" panose="020B0403020204020204" pitchFamily="34" charset="0"/>
                </a:rPr>
                <a:t>Application tier</a:t>
              </a:r>
            </a:p>
          </p:txBody>
        </p:sp>
        <p:sp>
          <p:nvSpPr>
            <p:cNvPr id="94" name="TextBox 37">
              <a:extLst>
                <a:ext uri="{FF2B5EF4-FFF2-40B4-BE49-F238E27FC236}">
                  <a16:creationId xmlns:a16="http://schemas.microsoft.com/office/drawing/2014/main" id="{23526DE7-222F-F540-87F7-6CABA9C10C60}"/>
                </a:ext>
              </a:extLst>
            </p:cNvPr>
            <p:cNvSpPr txBox="1">
              <a:spLocks noChangeArrowheads="1"/>
            </p:cNvSpPr>
            <p:nvPr/>
          </p:nvSpPr>
          <p:spPr bwMode="auto">
            <a:xfrm>
              <a:off x="9107011" y="5260217"/>
              <a:ext cx="1196278" cy="584775"/>
            </a:xfrm>
            <a:prstGeom prst="rect">
              <a:avLst/>
            </a:prstGeom>
            <a:solidFill>
              <a:schemeClr val="bg1"/>
            </a:solidFill>
            <a:ln w="9525">
              <a:noFill/>
              <a:miter lim="800000"/>
              <a:headEnd/>
              <a:tailEnd/>
            </a:ln>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Primary database</a:t>
              </a:r>
            </a:p>
          </p:txBody>
        </p:sp>
        <p:cxnSp>
          <p:nvCxnSpPr>
            <p:cNvPr id="97" name="Straight Connector 98">
              <a:extLst>
                <a:ext uri="{FF2B5EF4-FFF2-40B4-BE49-F238E27FC236}">
                  <a16:creationId xmlns:a16="http://schemas.microsoft.com/office/drawing/2014/main" id="{445263E0-7F95-7343-8AF5-6CBA36CB5C03}"/>
                </a:ext>
              </a:extLst>
            </p:cNvPr>
            <p:cNvCxnSpPr>
              <a:cxnSpLocks/>
              <a:stCxn id="164" idx="2"/>
              <a:endCxn id="158" idx="0"/>
            </p:cNvCxnSpPr>
            <p:nvPr/>
          </p:nvCxnSpPr>
          <p:spPr>
            <a:xfrm flipH="1">
              <a:off x="9986188" y="2190746"/>
              <a:ext cx="426065"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9">
              <a:extLst>
                <a:ext uri="{FF2B5EF4-FFF2-40B4-BE49-F238E27FC236}">
                  <a16:creationId xmlns:a16="http://schemas.microsoft.com/office/drawing/2014/main" id="{8C972A5F-97AA-2E40-AA80-4F3C7FB8843C}"/>
                </a:ext>
              </a:extLst>
            </p:cNvPr>
            <p:cNvCxnSpPr>
              <a:cxnSpLocks/>
              <a:stCxn id="164" idx="2"/>
              <a:endCxn id="159" idx="0"/>
            </p:cNvCxnSpPr>
            <p:nvPr/>
          </p:nvCxnSpPr>
          <p:spPr>
            <a:xfrm>
              <a:off x="10412253" y="2190746"/>
              <a:ext cx="398071"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4">
              <a:extLst>
                <a:ext uri="{FF2B5EF4-FFF2-40B4-BE49-F238E27FC236}">
                  <a16:creationId xmlns:a16="http://schemas.microsoft.com/office/drawing/2014/main" id="{A04D3BD0-D430-384C-8B2D-6ECE54BE8B37}"/>
                </a:ext>
              </a:extLst>
            </p:cNvPr>
            <p:cNvCxnSpPr>
              <a:cxnSpLocks/>
              <a:stCxn id="159" idx="2"/>
              <a:endCxn id="165" idx="0"/>
            </p:cNvCxnSpPr>
            <p:nvPr/>
          </p:nvCxnSpPr>
          <p:spPr>
            <a:xfrm flipH="1">
              <a:off x="10432540" y="3182695"/>
              <a:ext cx="377784"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5">
              <a:extLst>
                <a:ext uri="{FF2B5EF4-FFF2-40B4-BE49-F238E27FC236}">
                  <a16:creationId xmlns:a16="http://schemas.microsoft.com/office/drawing/2014/main" id="{E5E9E68D-06F3-9141-9021-3C8800B0A4A0}"/>
                </a:ext>
              </a:extLst>
            </p:cNvPr>
            <p:cNvCxnSpPr>
              <a:cxnSpLocks/>
              <a:stCxn id="158" idx="2"/>
              <a:endCxn id="165" idx="0"/>
            </p:cNvCxnSpPr>
            <p:nvPr/>
          </p:nvCxnSpPr>
          <p:spPr>
            <a:xfrm>
              <a:off x="9986188" y="3182695"/>
              <a:ext cx="446352"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50474EAF-375C-934B-A79B-6C1D1C118104}"/>
                </a:ext>
              </a:extLst>
            </p:cNvPr>
            <p:cNvCxnSpPr>
              <a:cxnSpLocks/>
              <a:stCxn id="165" idx="2"/>
              <a:endCxn id="166" idx="0"/>
            </p:cNvCxnSpPr>
            <p:nvPr/>
          </p:nvCxnSpPr>
          <p:spPr>
            <a:xfrm flipH="1">
              <a:off x="9755790" y="3978346"/>
              <a:ext cx="676750"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4991566-6A49-0949-8EBE-A844C6BD570B}"/>
                </a:ext>
              </a:extLst>
            </p:cNvPr>
            <p:cNvCxnSpPr>
              <a:cxnSpLocks/>
              <a:stCxn id="165" idx="2"/>
              <a:endCxn id="167" idx="0"/>
            </p:cNvCxnSpPr>
            <p:nvPr/>
          </p:nvCxnSpPr>
          <p:spPr>
            <a:xfrm>
              <a:off x="10432540" y="3978346"/>
              <a:ext cx="2372"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2" name="Straight Connector 110">
              <a:extLst>
                <a:ext uri="{FF2B5EF4-FFF2-40B4-BE49-F238E27FC236}">
                  <a16:creationId xmlns:a16="http://schemas.microsoft.com/office/drawing/2014/main" id="{7D1D759B-B7BD-2E42-A5CF-434DC75F4F8B}"/>
                </a:ext>
              </a:extLst>
            </p:cNvPr>
            <p:cNvCxnSpPr>
              <a:cxnSpLocks/>
              <a:stCxn id="165" idx="2"/>
              <a:endCxn id="168" idx="0"/>
            </p:cNvCxnSpPr>
            <p:nvPr/>
          </p:nvCxnSpPr>
          <p:spPr>
            <a:xfrm>
              <a:off x="10432540" y="3978346"/>
              <a:ext cx="646457"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4" name="Straight Connector 131">
              <a:extLst>
                <a:ext uri="{FF2B5EF4-FFF2-40B4-BE49-F238E27FC236}">
                  <a16:creationId xmlns:a16="http://schemas.microsoft.com/office/drawing/2014/main" id="{AE262FAD-E98C-3944-835C-796725A905AD}"/>
                </a:ext>
              </a:extLst>
            </p:cNvPr>
            <p:cNvCxnSpPr>
              <a:cxnSpLocks/>
              <a:stCxn id="166" idx="2"/>
              <a:endCxn id="172" idx="0"/>
            </p:cNvCxnSpPr>
            <p:nvPr/>
          </p:nvCxnSpPr>
          <p:spPr>
            <a:xfrm>
              <a:off x="9755790" y="4758964"/>
              <a:ext cx="66565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33">
              <a:extLst>
                <a:ext uri="{FF2B5EF4-FFF2-40B4-BE49-F238E27FC236}">
                  <a16:creationId xmlns:a16="http://schemas.microsoft.com/office/drawing/2014/main" id="{685190A3-C870-3D44-AA05-3113AE39CFE1}"/>
                </a:ext>
              </a:extLst>
            </p:cNvPr>
            <p:cNvCxnSpPr>
              <a:cxnSpLocks/>
              <a:stCxn id="167" idx="2"/>
              <a:endCxn id="172" idx="0"/>
            </p:cNvCxnSpPr>
            <p:nvPr/>
          </p:nvCxnSpPr>
          <p:spPr>
            <a:xfrm flipH="1">
              <a:off x="10421448" y="4758964"/>
              <a:ext cx="13464"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35">
              <a:extLst>
                <a:ext uri="{FF2B5EF4-FFF2-40B4-BE49-F238E27FC236}">
                  <a16:creationId xmlns:a16="http://schemas.microsoft.com/office/drawing/2014/main" id="{A10BA50B-CE3E-4F47-B6F8-2581BB0A53FC}"/>
                </a:ext>
              </a:extLst>
            </p:cNvPr>
            <p:cNvCxnSpPr>
              <a:cxnSpLocks/>
              <a:stCxn id="168" idx="2"/>
              <a:endCxn id="172" idx="0"/>
            </p:cNvCxnSpPr>
            <p:nvPr/>
          </p:nvCxnSpPr>
          <p:spPr>
            <a:xfrm flipH="1">
              <a:off x="10421448" y="4758964"/>
              <a:ext cx="657549"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55" name="Rectangle 154">
              <a:extLst>
                <a:ext uri="{FF2B5EF4-FFF2-40B4-BE49-F238E27FC236}">
                  <a16:creationId xmlns:a16="http://schemas.microsoft.com/office/drawing/2014/main" id="{5BF2EF5A-BCEB-5544-B76F-C22D19C59895}"/>
                </a:ext>
              </a:extLst>
            </p:cNvPr>
            <p:cNvSpPr/>
            <p:nvPr/>
          </p:nvSpPr>
          <p:spPr>
            <a:xfrm>
              <a:off x="8792713" y="1858341"/>
              <a:ext cx="3133439"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156" name="Graphic 155">
              <a:extLst>
                <a:ext uri="{FF2B5EF4-FFF2-40B4-BE49-F238E27FC236}">
                  <a16:creationId xmlns:a16="http://schemas.microsoft.com/office/drawing/2014/main" id="{720AFC7F-7998-8542-A7D0-F733C6F0C8C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2713" y="1858340"/>
              <a:ext cx="330200" cy="330200"/>
            </a:xfrm>
            <a:prstGeom prst="rect">
              <a:avLst/>
            </a:prstGeom>
          </p:spPr>
        </p:pic>
        <p:pic>
          <p:nvPicPr>
            <p:cNvPr id="158" name="Graphic 157">
              <a:extLst>
                <a:ext uri="{FF2B5EF4-FFF2-40B4-BE49-F238E27FC236}">
                  <a16:creationId xmlns:a16="http://schemas.microsoft.com/office/drawing/2014/main" id="{FB7DCF86-26D2-5B47-BC6F-D0090AA071E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1238" y="2712795"/>
              <a:ext cx="469900" cy="469900"/>
            </a:xfrm>
            <a:prstGeom prst="rect">
              <a:avLst/>
            </a:prstGeom>
          </p:spPr>
        </p:pic>
        <p:pic>
          <p:nvPicPr>
            <p:cNvPr id="159" name="Graphic 158">
              <a:extLst>
                <a:ext uri="{FF2B5EF4-FFF2-40B4-BE49-F238E27FC236}">
                  <a16:creationId xmlns:a16="http://schemas.microsoft.com/office/drawing/2014/main" id="{AB38A4AA-925B-3344-B8D6-CF87885E554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5374" y="2712795"/>
              <a:ext cx="469900" cy="469900"/>
            </a:xfrm>
            <a:prstGeom prst="rect">
              <a:avLst/>
            </a:prstGeom>
          </p:spPr>
        </p:pic>
        <p:sp>
          <p:nvSpPr>
            <p:cNvPr id="162" name="Rectangle 161">
              <a:extLst>
                <a:ext uri="{FF2B5EF4-FFF2-40B4-BE49-F238E27FC236}">
                  <a16:creationId xmlns:a16="http://schemas.microsoft.com/office/drawing/2014/main" id="{2B4F91AE-F4BC-BF47-9437-1608610551E0}"/>
                </a:ext>
              </a:extLst>
            </p:cNvPr>
            <p:cNvSpPr/>
            <p:nvPr/>
          </p:nvSpPr>
          <p:spPr>
            <a:xfrm>
              <a:off x="8993443" y="2251994"/>
              <a:ext cx="2744772"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 A</a:t>
              </a:r>
            </a:p>
          </p:txBody>
        </p:sp>
        <p:pic>
          <p:nvPicPr>
            <p:cNvPr id="164" name="Graphic 163">
              <a:extLst>
                <a:ext uri="{FF2B5EF4-FFF2-40B4-BE49-F238E27FC236}">
                  <a16:creationId xmlns:a16="http://schemas.microsoft.com/office/drawing/2014/main" id="{660C625B-E062-9649-8845-D995D6DA8EB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77303" y="1720846"/>
              <a:ext cx="469900" cy="469900"/>
            </a:xfrm>
            <a:prstGeom prst="rect">
              <a:avLst/>
            </a:prstGeom>
          </p:spPr>
        </p:pic>
        <p:pic>
          <p:nvPicPr>
            <p:cNvPr id="165" name="Graphic 164">
              <a:extLst>
                <a:ext uri="{FF2B5EF4-FFF2-40B4-BE49-F238E27FC236}">
                  <a16:creationId xmlns:a16="http://schemas.microsoft.com/office/drawing/2014/main" id="{78144162-95B7-0647-925B-86D9DFEA8FF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7590" y="3508446"/>
              <a:ext cx="469900" cy="469900"/>
            </a:xfrm>
            <a:prstGeom prst="rect">
              <a:avLst/>
            </a:prstGeom>
          </p:spPr>
        </p:pic>
        <p:pic>
          <p:nvPicPr>
            <p:cNvPr id="166" name="Graphic 165">
              <a:extLst>
                <a:ext uri="{FF2B5EF4-FFF2-40B4-BE49-F238E27FC236}">
                  <a16:creationId xmlns:a16="http://schemas.microsoft.com/office/drawing/2014/main" id="{98BC4C7B-829A-B948-A105-3954BA98896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0840" y="4289064"/>
              <a:ext cx="469900" cy="469900"/>
            </a:xfrm>
            <a:prstGeom prst="rect">
              <a:avLst/>
            </a:prstGeom>
          </p:spPr>
        </p:pic>
        <p:pic>
          <p:nvPicPr>
            <p:cNvPr id="167" name="Graphic 166">
              <a:extLst>
                <a:ext uri="{FF2B5EF4-FFF2-40B4-BE49-F238E27FC236}">
                  <a16:creationId xmlns:a16="http://schemas.microsoft.com/office/drawing/2014/main" id="{FCB9524D-5551-6745-846A-73DC9D05C64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9962" y="4289064"/>
              <a:ext cx="469900" cy="469900"/>
            </a:xfrm>
            <a:prstGeom prst="rect">
              <a:avLst/>
            </a:prstGeom>
          </p:spPr>
        </p:pic>
        <p:pic>
          <p:nvPicPr>
            <p:cNvPr id="168" name="Graphic 167">
              <a:extLst>
                <a:ext uri="{FF2B5EF4-FFF2-40B4-BE49-F238E27FC236}">
                  <a16:creationId xmlns:a16="http://schemas.microsoft.com/office/drawing/2014/main" id="{680E78B7-E85E-F14E-B3DE-E429D919457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4047" y="4289064"/>
              <a:ext cx="469900" cy="469900"/>
            </a:xfrm>
            <a:prstGeom prst="rect">
              <a:avLst/>
            </a:prstGeom>
          </p:spPr>
        </p:pic>
        <p:pic>
          <p:nvPicPr>
            <p:cNvPr id="172" name="Graphic 171">
              <a:extLst>
                <a:ext uri="{FF2B5EF4-FFF2-40B4-BE49-F238E27FC236}">
                  <a16:creationId xmlns:a16="http://schemas.microsoft.com/office/drawing/2014/main" id="{F750E523-5E50-5448-BF78-FC58FCF13E2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6498" y="5286515"/>
              <a:ext cx="469900" cy="469900"/>
            </a:xfrm>
            <a:prstGeom prst="rect">
              <a:avLst/>
            </a:prstGeom>
          </p:spPr>
        </p:pic>
        <p:sp>
          <p:nvSpPr>
            <p:cNvPr id="179" name="TextBox 178">
              <a:extLst>
                <a:ext uri="{FF2B5EF4-FFF2-40B4-BE49-F238E27FC236}">
                  <a16:creationId xmlns:a16="http://schemas.microsoft.com/office/drawing/2014/main" id="{461D571F-00CB-C54D-B950-A08D31399A74}"/>
                </a:ext>
              </a:extLst>
            </p:cNvPr>
            <p:cNvSpPr txBox="1"/>
            <p:nvPr/>
          </p:nvSpPr>
          <p:spPr>
            <a:xfrm>
              <a:off x="10753916" y="1697751"/>
              <a:ext cx="1394934" cy="338554"/>
            </a:xfrm>
            <a:prstGeom prst="rect">
              <a:avLst/>
            </a:prstGeom>
            <a:solidFill>
              <a:schemeClr val="accent5"/>
            </a:solidFill>
          </p:spPr>
          <p:txBody>
            <a:bodyPr wrap="none" rtlCol="0">
              <a:spAutoFit/>
            </a:bodyPr>
            <a:lstStyle/>
            <a:p>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Development</a:t>
              </a:r>
            </a:p>
          </p:txBody>
        </p:sp>
      </p:grpSp>
      <p:sp>
        <p:nvSpPr>
          <p:cNvPr id="3" name="Footer Placeholder 2">
            <a:extLst>
              <a:ext uri="{FF2B5EF4-FFF2-40B4-BE49-F238E27FC236}">
                <a16:creationId xmlns:a16="http://schemas.microsoft.com/office/drawing/2014/main" id="{3685195E-BEFC-E548-9A3D-5FE4EEE8031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6CC11AB7-1BF7-A348-AA93-D8A45445F72C}"/>
              </a:ext>
            </a:extLst>
          </p:cNvPr>
          <p:cNvSpPr>
            <a:spLocks noGrp="1"/>
          </p:cNvSpPr>
          <p:nvPr>
            <p:ph type="sldNum" sz="quarter" idx="12"/>
          </p:nvPr>
        </p:nvSpPr>
        <p:spPr/>
        <p:txBody>
          <a:bodyPr/>
          <a:lstStyle/>
          <a:p>
            <a:fld id="{B6A95138-A96E-2F42-A959-2EFD44FE4AB7}" type="slidenum">
              <a:rPr lang="en-US" smtClean="0"/>
              <a:t>17</a:t>
            </a:fld>
            <a:endParaRPr lang="en-US" dirty="0"/>
          </a:p>
        </p:txBody>
      </p:sp>
    </p:spTree>
    <p:custDataLst>
      <p:tags r:id="rId1"/>
    </p:custDataLst>
    <p:extLst>
      <p:ext uri="{BB962C8B-B14F-4D97-AF65-F5344CB8AC3E}">
        <p14:creationId xmlns:p14="http://schemas.microsoft.com/office/powerpoint/2010/main" val="1281100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sz="3600" dirty="0"/>
              <a:t>AWS CloudFormation change sets</a:t>
            </a:r>
          </a:p>
        </p:txBody>
      </p:sp>
      <p:sp>
        <p:nvSpPr>
          <p:cNvPr id="7" name="TextBox 6">
            <a:extLst>
              <a:ext uri="{FF2B5EF4-FFF2-40B4-BE49-F238E27FC236}">
                <a16:creationId xmlns:a16="http://schemas.microsoft.com/office/drawing/2014/main" id="{4B172DCE-D86B-734D-9499-0D231D311A9D}"/>
              </a:ext>
            </a:extLst>
          </p:cNvPr>
          <p:cNvSpPr txBox="1"/>
          <p:nvPr/>
        </p:nvSpPr>
        <p:spPr>
          <a:xfrm>
            <a:off x="2822540" y="1545012"/>
            <a:ext cx="6627158" cy="830997"/>
          </a:xfrm>
          <a:prstGeom prst="rect">
            <a:avLst/>
          </a:prstGeom>
          <a:noFill/>
        </p:spPr>
        <p:txBody>
          <a:bodyPr wrap="square" rtlCol="0">
            <a:spAutoFit/>
          </a:bodyPr>
          <a:lstStyle/>
          <a:p>
            <a:pPr algn="ct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Change sets enable you to </a:t>
            </a:r>
            <a:r>
              <a:rPr lang="en-US" sz="2400" dirty="0">
                <a:solidFill>
                  <a:schemeClr val="accent6"/>
                </a:solidFill>
                <a:ea typeface="Amazon Ember" panose="020B0603020204020204" pitchFamily="34" charset="0"/>
                <a:cs typeface="Amazon Ember" panose="020B0603020204020204" pitchFamily="34" charset="0"/>
              </a:rPr>
              <a:t>preview changes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before you implement them.</a:t>
            </a:r>
          </a:p>
        </p:txBody>
      </p:sp>
      <p:pic>
        <p:nvPicPr>
          <p:cNvPr id="21" name="Graphic 20">
            <a:extLst>
              <a:ext uri="{FF2B5EF4-FFF2-40B4-BE49-F238E27FC236}">
                <a16:creationId xmlns:a16="http://schemas.microsoft.com/office/drawing/2014/main" id="{F0885F6F-3173-184E-A76E-1383787C18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694" y="2913858"/>
            <a:ext cx="1093227" cy="1093227"/>
          </a:xfrm>
          <a:prstGeom prst="rect">
            <a:avLst/>
          </a:prstGeom>
        </p:spPr>
      </p:pic>
      <p:sp>
        <p:nvSpPr>
          <p:cNvPr id="51" name="TextBox 50">
            <a:extLst>
              <a:ext uri="{FF2B5EF4-FFF2-40B4-BE49-F238E27FC236}">
                <a16:creationId xmlns:a16="http://schemas.microsoft.com/office/drawing/2014/main" id="{C36451D1-7145-2542-8529-114B95169B4B}"/>
              </a:ext>
            </a:extLst>
          </p:cNvPr>
          <p:cNvSpPr txBox="1"/>
          <p:nvPr/>
        </p:nvSpPr>
        <p:spPr>
          <a:xfrm>
            <a:off x="608925" y="4141636"/>
            <a:ext cx="1555234" cy="369012"/>
          </a:xfrm>
          <a:prstGeom prst="rect">
            <a:avLst/>
          </a:prstGeom>
          <a:noFill/>
        </p:spPr>
        <p:txBody>
          <a:bodyPr wrap="none" rtlCol="0">
            <a:spAutoFit/>
          </a:bodyPr>
          <a:lstStyle/>
          <a:p>
            <a:r>
              <a:rPr lang="en-US" dirty="0">
                <a:latin typeface="Amazon Ember Light" charset="0"/>
                <a:ea typeface="Amazon Ember Light" charset="0"/>
                <a:cs typeface="Amazon Ember Light" charset="0"/>
              </a:rPr>
              <a:t>Original stack</a:t>
            </a:r>
          </a:p>
        </p:txBody>
      </p:sp>
      <p:sp>
        <p:nvSpPr>
          <p:cNvPr id="54" name="TextBox 53">
            <a:extLst>
              <a:ext uri="{FF2B5EF4-FFF2-40B4-BE49-F238E27FC236}">
                <a16:creationId xmlns:a16="http://schemas.microsoft.com/office/drawing/2014/main" id="{412A8368-B221-F449-9D48-3ACCE747D5C5}"/>
              </a:ext>
            </a:extLst>
          </p:cNvPr>
          <p:cNvSpPr txBox="1"/>
          <p:nvPr/>
        </p:nvSpPr>
        <p:spPr>
          <a:xfrm>
            <a:off x="2118883" y="2798542"/>
            <a:ext cx="1780066" cy="646331"/>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1. Create</a:t>
            </a:r>
          </a:p>
          <a:p>
            <a:pPr algn="ctr"/>
            <a:r>
              <a:rPr lang="en-US" dirty="0">
                <a:latin typeface="Amazon Ember Light" charset="0"/>
                <a:ea typeface="Amazon Ember Light" charset="0"/>
                <a:cs typeface="Amazon Ember Light" charset="0"/>
              </a:rPr>
              <a:t>change set</a:t>
            </a:r>
          </a:p>
        </p:txBody>
      </p:sp>
      <p:cxnSp>
        <p:nvCxnSpPr>
          <p:cNvPr id="47" name="Straight Arrow Connector 46">
            <a:extLst>
              <a:ext uri="{FF2B5EF4-FFF2-40B4-BE49-F238E27FC236}">
                <a16:creationId xmlns:a16="http://schemas.microsoft.com/office/drawing/2014/main" id="{69E8E733-D29C-3C43-87AF-D81E5DF65829}"/>
              </a:ext>
              <a:ext uri="{C183D7F6-B498-43B3-948B-1728B52AA6E4}">
                <adec:decorative xmlns:adec="http://schemas.microsoft.com/office/drawing/2017/decorative" val="1"/>
              </a:ext>
            </a:extLst>
          </p:cNvPr>
          <p:cNvCxnSpPr/>
          <p:nvPr/>
        </p:nvCxnSpPr>
        <p:spPr>
          <a:xfrm>
            <a:off x="2389946" y="3530780"/>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Graphic 23">
            <a:extLst>
              <a:ext uri="{FF2B5EF4-FFF2-40B4-BE49-F238E27FC236}">
                <a16:creationId xmlns:a16="http://schemas.microsoft.com/office/drawing/2014/main" id="{4616CE85-C729-A546-B82D-6F194B8EB0F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2834" y="2959102"/>
            <a:ext cx="1047983" cy="1047983"/>
          </a:xfrm>
          <a:prstGeom prst="rect">
            <a:avLst/>
          </a:prstGeom>
        </p:spPr>
      </p:pic>
      <p:sp>
        <p:nvSpPr>
          <p:cNvPr id="52" name="TextBox 51">
            <a:extLst>
              <a:ext uri="{FF2B5EF4-FFF2-40B4-BE49-F238E27FC236}">
                <a16:creationId xmlns:a16="http://schemas.microsoft.com/office/drawing/2014/main" id="{DF803B6B-0930-CF4C-A5AF-13980E1AE9AD}"/>
              </a:ext>
            </a:extLst>
          </p:cNvPr>
          <p:cNvSpPr txBox="1"/>
          <p:nvPr/>
        </p:nvSpPr>
        <p:spPr>
          <a:xfrm>
            <a:off x="3851837" y="4141636"/>
            <a:ext cx="1316387" cy="369012"/>
          </a:xfrm>
          <a:prstGeom prst="rect">
            <a:avLst/>
          </a:prstGeom>
          <a:noFill/>
        </p:spPr>
        <p:txBody>
          <a:bodyPr wrap="none" rtlCol="0">
            <a:spAutoFit/>
          </a:bodyPr>
          <a:lstStyle/>
          <a:p>
            <a:pPr algn="ctr"/>
            <a:r>
              <a:rPr lang="en-US" dirty="0">
                <a:latin typeface="Amazon Ember Light" charset="0"/>
                <a:ea typeface="Amazon Ember Light" charset="0"/>
                <a:cs typeface="Amazon Ember Light" charset="0"/>
              </a:rPr>
              <a:t>Change set</a:t>
            </a:r>
          </a:p>
        </p:txBody>
      </p:sp>
      <p:sp>
        <p:nvSpPr>
          <p:cNvPr id="55" name="TextBox 54">
            <a:extLst>
              <a:ext uri="{FF2B5EF4-FFF2-40B4-BE49-F238E27FC236}">
                <a16:creationId xmlns:a16="http://schemas.microsoft.com/office/drawing/2014/main" id="{5F47E86E-A6F1-E04C-A852-8A9E9D07F796}"/>
              </a:ext>
            </a:extLst>
          </p:cNvPr>
          <p:cNvSpPr txBox="1"/>
          <p:nvPr/>
        </p:nvSpPr>
        <p:spPr>
          <a:xfrm>
            <a:off x="5037395" y="2804241"/>
            <a:ext cx="1768420" cy="646331"/>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2. View</a:t>
            </a:r>
          </a:p>
          <a:p>
            <a:pPr algn="ctr"/>
            <a:r>
              <a:rPr lang="en-US" dirty="0">
                <a:latin typeface="Amazon Ember Light" charset="0"/>
                <a:ea typeface="Amazon Ember Light" charset="0"/>
                <a:cs typeface="Amazon Ember Light" charset="0"/>
              </a:rPr>
              <a:t>change set</a:t>
            </a:r>
          </a:p>
        </p:txBody>
      </p:sp>
      <p:cxnSp>
        <p:nvCxnSpPr>
          <p:cNvPr id="48" name="Straight Arrow Connector 47">
            <a:extLst>
              <a:ext uri="{FF2B5EF4-FFF2-40B4-BE49-F238E27FC236}">
                <a16:creationId xmlns:a16="http://schemas.microsoft.com/office/drawing/2014/main" id="{8EA8C7A9-5213-4948-988D-575E175304F6}"/>
              </a:ext>
              <a:ext uri="{C183D7F6-B498-43B3-948B-1728B52AA6E4}">
                <adec:decorative xmlns:adec="http://schemas.microsoft.com/office/drawing/2017/decorative" val="1"/>
              </a:ext>
            </a:extLst>
          </p:cNvPr>
          <p:cNvCxnSpPr/>
          <p:nvPr/>
        </p:nvCxnSpPr>
        <p:spPr>
          <a:xfrm>
            <a:off x="5197510" y="3536871"/>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8793EBBE-CF80-604F-BAC0-8DBEEC3991D6}"/>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4683" y="2778773"/>
            <a:ext cx="1266145" cy="1266145"/>
          </a:xfrm>
          <a:prstGeom prst="rect">
            <a:avLst/>
          </a:prstGeom>
        </p:spPr>
      </p:pic>
      <p:sp>
        <p:nvSpPr>
          <p:cNvPr id="53" name="TextBox 52">
            <a:extLst>
              <a:ext uri="{FF2B5EF4-FFF2-40B4-BE49-F238E27FC236}">
                <a16:creationId xmlns:a16="http://schemas.microsoft.com/office/drawing/2014/main" id="{CAD761D4-4194-254E-9072-EEE838217EBD}"/>
              </a:ext>
            </a:extLst>
          </p:cNvPr>
          <p:cNvSpPr txBox="1"/>
          <p:nvPr/>
        </p:nvSpPr>
        <p:spPr>
          <a:xfrm>
            <a:off x="6406256" y="4141636"/>
            <a:ext cx="1837362" cy="369012"/>
          </a:xfrm>
          <a:prstGeom prst="rect">
            <a:avLst/>
          </a:prstGeom>
          <a:noFill/>
        </p:spPr>
        <p:txBody>
          <a:bodyPr wrap="none" rtlCol="0">
            <a:spAutoFit/>
          </a:bodyPr>
          <a:lstStyle/>
          <a:p>
            <a:pPr algn="ctr"/>
            <a:r>
              <a:rPr lang="en-US" dirty="0">
                <a:latin typeface="Amazon Ember Light" charset="0"/>
                <a:ea typeface="Amazon Ember Light" charset="0"/>
                <a:cs typeface="Amazon Ember Light" charset="0"/>
              </a:rPr>
              <a:t>Inspect changes</a:t>
            </a:r>
          </a:p>
        </p:txBody>
      </p:sp>
      <p:sp>
        <p:nvSpPr>
          <p:cNvPr id="23" name="TextBox 22">
            <a:extLst>
              <a:ext uri="{FF2B5EF4-FFF2-40B4-BE49-F238E27FC236}">
                <a16:creationId xmlns:a16="http://schemas.microsoft.com/office/drawing/2014/main" id="{7E6424ED-C335-2D41-9AD1-9F49F512C9BC}"/>
              </a:ext>
            </a:extLst>
          </p:cNvPr>
          <p:cNvSpPr txBox="1"/>
          <p:nvPr/>
        </p:nvSpPr>
        <p:spPr>
          <a:xfrm>
            <a:off x="7911563" y="2798542"/>
            <a:ext cx="1899391" cy="646331"/>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3. Run</a:t>
            </a:r>
          </a:p>
          <a:p>
            <a:pPr algn="ctr"/>
            <a:r>
              <a:rPr lang="en-US" dirty="0">
                <a:latin typeface="Amazon Ember Light" charset="0"/>
                <a:ea typeface="Amazon Ember Light" charset="0"/>
                <a:cs typeface="Amazon Ember Light" charset="0"/>
              </a:rPr>
              <a:t>change set</a:t>
            </a:r>
          </a:p>
        </p:txBody>
      </p:sp>
      <p:cxnSp>
        <p:nvCxnSpPr>
          <p:cNvPr id="49" name="Straight Arrow Connector 48">
            <a:extLst>
              <a:ext uri="{FF2B5EF4-FFF2-40B4-BE49-F238E27FC236}">
                <a16:creationId xmlns:a16="http://schemas.microsoft.com/office/drawing/2014/main" id="{1AD62AB4-1B53-C94C-BE33-C29918C7C2DB}"/>
              </a:ext>
              <a:ext uri="{C183D7F6-B498-43B3-948B-1728B52AA6E4}">
                <adec:decorative xmlns:adec="http://schemas.microsoft.com/office/drawing/2017/decorative" val="1"/>
              </a:ext>
            </a:extLst>
          </p:cNvPr>
          <p:cNvCxnSpPr/>
          <p:nvPr/>
        </p:nvCxnSpPr>
        <p:spPr>
          <a:xfrm>
            <a:off x="8137928" y="3551214"/>
            <a:ext cx="144666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2" name="Graphic 21">
            <a:extLst>
              <a:ext uri="{FF2B5EF4-FFF2-40B4-BE49-F238E27FC236}">
                <a16:creationId xmlns:a16="http://schemas.microsoft.com/office/drawing/2014/main" id="{5D05F750-C453-974A-853F-111FC48A370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8685" y="3050919"/>
            <a:ext cx="945893" cy="945893"/>
          </a:xfrm>
          <a:prstGeom prst="rect">
            <a:avLst/>
          </a:prstGeom>
        </p:spPr>
      </p:pic>
      <p:sp>
        <p:nvSpPr>
          <p:cNvPr id="58" name="TextBox 57">
            <a:extLst>
              <a:ext uri="{FF2B5EF4-FFF2-40B4-BE49-F238E27FC236}">
                <a16:creationId xmlns:a16="http://schemas.microsoft.com/office/drawing/2014/main" id="{F899EB81-5562-7042-9E9B-825A85D373DB}"/>
              </a:ext>
            </a:extLst>
          </p:cNvPr>
          <p:cNvSpPr txBox="1"/>
          <p:nvPr/>
        </p:nvSpPr>
        <p:spPr>
          <a:xfrm>
            <a:off x="9195667" y="4097480"/>
            <a:ext cx="2671928" cy="645683"/>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AWS CloudFormation updates your stack</a:t>
            </a:r>
          </a:p>
        </p:txBody>
      </p:sp>
      <p:sp>
        <p:nvSpPr>
          <p:cNvPr id="18" name="TextBox 17">
            <a:extLst>
              <a:ext uri="{FF2B5EF4-FFF2-40B4-BE49-F238E27FC236}">
                <a16:creationId xmlns:a16="http://schemas.microsoft.com/office/drawing/2014/main" id="{2D6148A0-3634-D948-85B4-2B14C774C98A}"/>
              </a:ext>
            </a:extLst>
          </p:cNvPr>
          <p:cNvSpPr txBox="1"/>
          <p:nvPr/>
        </p:nvSpPr>
        <p:spPr>
          <a:xfrm>
            <a:off x="6784112" y="5163255"/>
            <a:ext cx="5175917" cy="923330"/>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the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DeletionPolicy</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attribute to preserve or backup a resource when its stack is deleted or updated.</a:t>
            </a:r>
          </a:p>
        </p:txBody>
      </p:sp>
      <p:sp>
        <p:nvSpPr>
          <p:cNvPr id="4" name="Footer Placeholder 3">
            <a:extLst>
              <a:ext uri="{FF2B5EF4-FFF2-40B4-BE49-F238E27FC236}">
                <a16:creationId xmlns:a16="http://schemas.microsoft.com/office/drawing/2014/main" id="{8B6D20B6-4089-5749-A2B0-BE0E36E2A51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D85062E8-8D0D-FB40-AC42-D1CE07A8B3BB}"/>
              </a:ext>
            </a:extLst>
          </p:cNvPr>
          <p:cNvSpPr>
            <a:spLocks noGrp="1"/>
          </p:cNvSpPr>
          <p:nvPr>
            <p:ph type="sldNum" sz="quarter" idx="12"/>
          </p:nvPr>
        </p:nvSpPr>
        <p:spPr/>
        <p:txBody>
          <a:bodyPr/>
          <a:lstStyle/>
          <a:p>
            <a:fld id="{B6A95138-A96E-2F42-A959-2EFD44FE4AB7}" type="slidenum">
              <a:rPr lang="en-US" smtClean="0"/>
              <a:t>18</a:t>
            </a:fld>
            <a:endParaRPr lang="en-US" dirty="0"/>
          </a:p>
        </p:txBody>
      </p:sp>
    </p:spTree>
    <p:custDataLst>
      <p:tags r:id="rId1"/>
    </p:custDataLst>
    <p:extLst>
      <p:ext uri="{BB962C8B-B14F-4D97-AF65-F5344CB8AC3E}">
        <p14:creationId xmlns:p14="http://schemas.microsoft.com/office/powerpoint/2010/main" val="403898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Drift detection</a:t>
            </a:r>
          </a:p>
        </p:txBody>
      </p:sp>
      <p:grpSp>
        <p:nvGrpSpPr>
          <p:cNvPr id="3" name="Group 2" descr="A template is used to create a stack that contains a VPC with a subnet and a web server EC2 instance running an Apache HTTP server inside a security group inside the subnet.">
            <a:extLst>
              <a:ext uri="{FF2B5EF4-FFF2-40B4-BE49-F238E27FC236}">
                <a16:creationId xmlns:a16="http://schemas.microsoft.com/office/drawing/2014/main" id="{1CE75DE4-A31D-8740-9E34-33E7F4D0B7ED}"/>
              </a:ext>
            </a:extLst>
          </p:cNvPr>
          <p:cNvGrpSpPr/>
          <p:nvPr/>
        </p:nvGrpSpPr>
        <p:grpSpPr>
          <a:xfrm>
            <a:off x="233996" y="1371550"/>
            <a:ext cx="6670326" cy="3619603"/>
            <a:chOff x="233996" y="1371550"/>
            <a:chExt cx="6670326" cy="3619603"/>
          </a:xfrm>
        </p:grpSpPr>
        <p:cxnSp>
          <p:nvCxnSpPr>
            <p:cNvPr id="13" name="Straight Arrow Connector 12">
              <a:extLst>
                <a:ext uri="{FF2B5EF4-FFF2-40B4-BE49-F238E27FC236}">
                  <a16:creationId xmlns:a16="http://schemas.microsoft.com/office/drawing/2014/main" id="{93C1484E-3C2E-A944-B9F2-2C85BAB20433}"/>
                </a:ext>
              </a:extLst>
            </p:cNvPr>
            <p:cNvCxnSpPr>
              <a:cxnSpLocks/>
              <a:stCxn id="37" idx="3"/>
              <a:endCxn id="113" idx="1"/>
            </p:cNvCxnSpPr>
            <p:nvPr/>
          </p:nvCxnSpPr>
          <p:spPr>
            <a:xfrm flipV="1">
              <a:off x="1457151" y="1703358"/>
              <a:ext cx="3037068" cy="10633"/>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F68CA11-967A-744C-83D2-5AC73DA01212}"/>
                </a:ext>
              </a:extLst>
            </p:cNvPr>
            <p:cNvSpPr txBox="1"/>
            <p:nvPr/>
          </p:nvSpPr>
          <p:spPr>
            <a:xfrm>
              <a:off x="233996" y="2035694"/>
              <a:ext cx="1761428" cy="830997"/>
            </a:xfrm>
            <a:prstGeom prst="rect">
              <a:avLst/>
            </a:prstGeom>
            <a:noFill/>
          </p:spPr>
          <p:txBody>
            <a:bodyPr wrap="square" rtlCol="0">
              <a:spAutoFit/>
            </a:bodyPr>
            <a:lstStyle>
              <a:defPPr>
                <a:defRPr lang="en-US"/>
              </a:defPPr>
              <a:lvl1pPr algn="ctr">
                <a:defRPr sz="1600">
                  <a:latin typeface="Amazon Ember Medium" charset="0"/>
                  <a:ea typeface="Amazon Ember Medium" charset="0"/>
                  <a:cs typeface="Amazon Ember Medium" charset="0"/>
                </a:defRPr>
              </a:lvl1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CloudFormation template</a:t>
              </a:r>
            </a:p>
          </p:txBody>
        </p:sp>
        <p:pic>
          <p:nvPicPr>
            <p:cNvPr id="37" name="Graphic 36">
              <a:extLst>
                <a:ext uri="{FF2B5EF4-FFF2-40B4-BE49-F238E27FC236}">
                  <a16:creationId xmlns:a16="http://schemas.microsoft.com/office/drawing/2014/main" id="{96FC14CC-820C-394D-AC76-DA9227004AE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269" y="1371550"/>
              <a:ext cx="684882" cy="684882"/>
            </a:xfrm>
            <a:prstGeom prst="rect">
              <a:avLst/>
            </a:prstGeom>
          </p:spPr>
        </p:pic>
        <p:sp>
          <p:nvSpPr>
            <p:cNvPr id="25" name="TextBox 24">
              <a:extLst>
                <a:ext uri="{FF2B5EF4-FFF2-40B4-BE49-F238E27FC236}">
                  <a16:creationId xmlns:a16="http://schemas.microsoft.com/office/drawing/2014/main" id="{115E736D-C91E-2B42-9E16-9E7A29D447BF}"/>
                </a:ext>
              </a:extLst>
            </p:cNvPr>
            <p:cNvSpPr txBox="1"/>
            <p:nvPr/>
          </p:nvSpPr>
          <p:spPr>
            <a:xfrm>
              <a:off x="2054314" y="1381655"/>
              <a:ext cx="127791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Create stack</a:t>
              </a:r>
            </a:p>
          </p:txBody>
        </p:sp>
        <p:sp>
          <p:nvSpPr>
            <p:cNvPr id="102" name="Rectangle 101">
              <a:extLst>
                <a:ext uri="{FF2B5EF4-FFF2-40B4-BE49-F238E27FC236}">
                  <a16:creationId xmlns:a16="http://schemas.microsoft.com/office/drawing/2014/main" id="{5BD8078D-F8DF-0C4F-977D-6761D6690495}"/>
                </a:ext>
              </a:extLst>
            </p:cNvPr>
            <p:cNvSpPr/>
            <p:nvPr/>
          </p:nvSpPr>
          <p:spPr>
            <a:xfrm>
              <a:off x="2274877" y="2371856"/>
              <a:ext cx="4459950" cy="24605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4D27AA"/>
                  </a:solidFill>
                  <a:effectLst/>
                  <a:uLnTx/>
                  <a:uFillTx/>
                  <a:latin typeface="Amazon Ember Light"/>
                  <a:ea typeface="+mn-ea"/>
                  <a:cs typeface="+mn-cs"/>
                </a:rPr>
                <a:t>Lab VPC</a:t>
              </a:r>
            </a:p>
          </p:txBody>
        </p:sp>
        <p:pic>
          <p:nvPicPr>
            <p:cNvPr id="103" name="Graphic 102">
              <a:extLst>
                <a:ext uri="{FF2B5EF4-FFF2-40B4-BE49-F238E27FC236}">
                  <a16:creationId xmlns:a16="http://schemas.microsoft.com/office/drawing/2014/main" id="{E24826BD-B9A2-F44A-99D2-3C730421C76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79627" y="2371856"/>
              <a:ext cx="330434" cy="330434"/>
            </a:xfrm>
            <a:prstGeom prst="rect">
              <a:avLst/>
            </a:prstGeom>
          </p:spPr>
        </p:pic>
        <p:sp>
          <p:nvSpPr>
            <p:cNvPr id="104" name="Rectangle 103">
              <a:extLst>
                <a:ext uri="{FF2B5EF4-FFF2-40B4-BE49-F238E27FC236}">
                  <a16:creationId xmlns:a16="http://schemas.microsoft.com/office/drawing/2014/main" id="{159818DB-C5A7-8448-BAAE-F3641AF66441}"/>
                </a:ext>
              </a:extLst>
            </p:cNvPr>
            <p:cNvSpPr/>
            <p:nvPr/>
          </p:nvSpPr>
          <p:spPr>
            <a:xfrm>
              <a:off x="2646158" y="2775765"/>
              <a:ext cx="3904529" cy="1866413"/>
            </a:xfrm>
            <a:prstGeom prst="rect">
              <a:avLst/>
            </a:prstGeom>
            <a:noFill/>
            <a:ln w="127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27AA"/>
                  </a:solidFill>
                  <a:effectLst/>
                  <a:uLnTx/>
                  <a:uFillTx/>
                  <a:latin typeface="Amazon Ember Light"/>
                  <a:ea typeface="+mn-ea"/>
                  <a:cs typeface="+mn-cs"/>
                </a:rPr>
                <a:t>Public subnet </a:t>
              </a:r>
            </a:p>
          </p:txBody>
        </p:sp>
        <p:pic>
          <p:nvPicPr>
            <p:cNvPr id="105" name="Graphic 104">
              <a:extLst>
                <a:ext uri="{FF2B5EF4-FFF2-40B4-BE49-F238E27FC236}">
                  <a16:creationId xmlns:a16="http://schemas.microsoft.com/office/drawing/2014/main" id="{75D7FDCD-9937-934F-9E32-8325316A2F4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2561" y="2775765"/>
              <a:ext cx="330200" cy="330200"/>
            </a:xfrm>
            <a:prstGeom prst="rect">
              <a:avLst/>
            </a:prstGeom>
          </p:spPr>
        </p:pic>
        <p:pic>
          <p:nvPicPr>
            <p:cNvPr id="106" name="Graphic 58">
              <a:extLst>
                <a:ext uri="{FF2B5EF4-FFF2-40B4-BE49-F238E27FC236}">
                  <a16:creationId xmlns:a16="http://schemas.microsoft.com/office/drawing/2014/main" id="{DC24175B-6934-0C4F-9A39-FF9BDF949AF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8151" y="3157151"/>
              <a:ext cx="286184" cy="286184"/>
            </a:xfrm>
            <a:prstGeom prst="rect">
              <a:avLst/>
            </a:prstGeom>
          </p:spPr>
        </p:pic>
        <p:sp>
          <p:nvSpPr>
            <p:cNvPr id="107" name="Rectangle 106">
              <a:extLst>
                <a:ext uri="{FF2B5EF4-FFF2-40B4-BE49-F238E27FC236}">
                  <a16:creationId xmlns:a16="http://schemas.microsoft.com/office/drawing/2014/main" id="{5906046B-6DB3-A844-9CDC-90B6C3B4CC83}"/>
                </a:ext>
              </a:extLst>
            </p:cNvPr>
            <p:cNvSpPr/>
            <p:nvPr/>
          </p:nvSpPr>
          <p:spPr>
            <a:xfrm>
              <a:off x="2997661" y="3157151"/>
              <a:ext cx="3376197" cy="131569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08" name="TextBox 107">
              <a:extLst>
                <a:ext uri="{FF2B5EF4-FFF2-40B4-BE49-F238E27FC236}">
                  <a16:creationId xmlns:a16="http://schemas.microsoft.com/office/drawing/2014/main" id="{8CC6A19A-C65D-474D-A8C1-8BDBA17FF29B}"/>
                </a:ext>
              </a:extLst>
            </p:cNvPr>
            <p:cNvSpPr txBox="1"/>
            <p:nvPr/>
          </p:nvSpPr>
          <p:spPr>
            <a:xfrm>
              <a:off x="3156620" y="3161152"/>
              <a:ext cx="18181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sp>
          <p:nvSpPr>
            <p:cNvPr id="109" name="Rectangle 108">
              <a:extLst>
                <a:ext uri="{FF2B5EF4-FFF2-40B4-BE49-F238E27FC236}">
                  <a16:creationId xmlns:a16="http://schemas.microsoft.com/office/drawing/2014/main" id="{60180E71-0427-2345-AEAB-6332B507B455}"/>
                </a:ext>
              </a:extLst>
            </p:cNvPr>
            <p:cNvSpPr/>
            <p:nvPr/>
          </p:nvSpPr>
          <p:spPr>
            <a:xfrm>
              <a:off x="3879000" y="3966941"/>
              <a:ext cx="2169659" cy="315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Apache HTTP server</a:t>
              </a:r>
            </a:p>
          </p:txBody>
        </p:sp>
        <p:pic>
          <p:nvPicPr>
            <p:cNvPr id="110" name="Graphic 109">
              <a:extLst>
                <a:ext uri="{FF2B5EF4-FFF2-40B4-BE49-F238E27FC236}">
                  <a16:creationId xmlns:a16="http://schemas.microsoft.com/office/drawing/2014/main" id="{24C209F8-EFEC-9748-87E4-1A25C7E11B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36007" y="3544483"/>
              <a:ext cx="330200" cy="330200"/>
            </a:xfrm>
            <a:prstGeom prst="rect">
              <a:avLst/>
            </a:prstGeom>
          </p:spPr>
        </p:pic>
        <p:sp>
          <p:nvSpPr>
            <p:cNvPr id="111" name="Rectangle 110">
              <a:extLst>
                <a:ext uri="{FF2B5EF4-FFF2-40B4-BE49-F238E27FC236}">
                  <a16:creationId xmlns:a16="http://schemas.microsoft.com/office/drawing/2014/main" id="{41D50819-99D4-7340-B74D-9FE749791BAC}"/>
                </a:ext>
              </a:extLst>
            </p:cNvPr>
            <p:cNvSpPr/>
            <p:nvPr/>
          </p:nvSpPr>
          <p:spPr>
            <a:xfrm>
              <a:off x="3336006" y="3544483"/>
              <a:ext cx="2857229" cy="79982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D86613"/>
                  </a:solidFill>
                  <a:effectLst/>
                  <a:uLnTx/>
                  <a:uFillTx/>
                  <a:latin typeface="Amazon Ember Light"/>
                  <a:ea typeface="+mn-ea"/>
                  <a:cs typeface="+mn-cs"/>
                </a:rPr>
                <a:t>Web server EC2 instance</a:t>
              </a:r>
            </a:p>
          </p:txBody>
        </p:sp>
        <p:sp>
          <p:nvSpPr>
            <p:cNvPr id="112" name="TextBox 111">
              <a:extLst>
                <a:ext uri="{FF2B5EF4-FFF2-40B4-BE49-F238E27FC236}">
                  <a16:creationId xmlns:a16="http://schemas.microsoft.com/office/drawing/2014/main" id="{899A3FAC-03E3-B448-9360-905649E0D11E}"/>
                </a:ext>
              </a:extLst>
            </p:cNvPr>
            <p:cNvSpPr txBox="1"/>
            <p:nvPr/>
          </p:nvSpPr>
          <p:spPr>
            <a:xfrm>
              <a:off x="4344248" y="1961105"/>
              <a:ext cx="8102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Stack</a:t>
              </a:r>
            </a:p>
          </p:txBody>
        </p:sp>
        <p:pic>
          <p:nvPicPr>
            <p:cNvPr id="113" name="Graphic 112">
              <a:extLst>
                <a:ext uri="{FF2B5EF4-FFF2-40B4-BE49-F238E27FC236}">
                  <a16:creationId xmlns:a16="http://schemas.microsoft.com/office/drawing/2014/main" id="{D6CD2E26-ADA4-6A48-A418-19C8C989709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94219" y="1468408"/>
              <a:ext cx="469900" cy="469900"/>
            </a:xfrm>
            <a:prstGeom prst="rect">
              <a:avLst/>
            </a:prstGeom>
          </p:spPr>
        </p:pic>
        <p:sp>
          <p:nvSpPr>
            <p:cNvPr id="116" name="Rectangle 115">
              <a:extLst>
                <a:ext uri="{FF2B5EF4-FFF2-40B4-BE49-F238E27FC236}">
                  <a16:creationId xmlns:a16="http://schemas.microsoft.com/office/drawing/2014/main" id="{9C77678C-43C6-E943-BD84-AE82D9C073BB}"/>
                </a:ext>
              </a:extLst>
            </p:cNvPr>
            <p:cNvSpPr/>
            <p:nvPr/>
          </p:nvSpPr>
          <p:spPr>
            <a:xfrm>
              <a:off x="2090488" y="1836117"/>
              <a:ext cx="4813834" cy="3155036"/>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6C2B3"/>
                </a:solidFill>
                <a:effectLst/>
                <a:uLnTx/>
                <a:uFillTx/>
                <a:latin typeface="Amazon Ember Light"/>
                <a:ea typeface="+mn-ea"/>
                <a:cs typeface="+mn-cs"/>
              </a:endParaRPr>
            </a:p>
          </p:txBody>
        </p:sp>
      </p:grpSp>
      <p:sp>
        <p:nvSpPr>
          <p:cNvPr id="29" name="TextBox 28">
            <a:extLst>
              <a:ext uri="{FF2B5EF4-FFF2-40B4-BE49-F238E27FC236}">
                <a16:creationId xmlns:a16="http://schemas.microsoft.com/office/drawing/2014/main" id="{1E7BC72C-0460-BE45-9979-82DDC44902E8}"/>
              </a:ext>
            </a:extLst>
          </p:cNvPr>
          <p:cNvSpPr txBox="1"/>
          <p:nvPr/>
        </p:nvSpPr>
        <p:spPr>
          <a:xfrm>
            <a:off x="7251371" y="1302770"/>
            <a:ext cx="4618266" cy="3185487"/>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Scenario:</a:t>
            </a:r>
          </a:p>
          <a:p>
            <a:endParaRPr lang="en-US" sz="7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AutoNum type="arabicPeriod"/>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An application environment is created by an AWS CloudFormation stack.</a:t>
            </a:r>
          </a:p>
          <a:p>
            <a:pPr marL="800100" lvl="1" indent="-34290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AutoNum type="arabicPeriod"/>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Later, someone </a:t>
            </a:r>
            <a:r>
              <a:rPr lang="en-US" sz="1600" b="1"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manually</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i="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modifies</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the security group</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and opens a new inbound TCP port.</a:t>
            </a:r>
          </a:p>
          <a:p>
            <a:pPr marL="800100" lvl="1" indent="-34290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AutoNum type="arabicPeriod"/>
            </a:pP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Drift detection </a:t>
            </a:r>
            <a:r>
              <a:rPr lang="en-US" sz="1600" dirty="0">
                <a:ea typeface="Amazon Ember" panose="020B0603020204020204" pitchFamily="34" charset="0"/>
                <a:cs typeface="Amazon Ember" panose="020B0603020204020204" pitchFamily="34" charset="0"/>
              </a:rPr>
              <a:t>is run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on the stack.</a:t>
            </a:r>
          </a:p>
          <a:p>
            <a:pPr marL="800100" lvl="1" indent="-342900">
              <a:buAutoNum type="arabicPeriod"/>
            </a:pPr>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AutoNum type="arabicPeriod"/>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 resources except the security group show the result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IN_SYNC</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but the security group shows a status of </a:t>
            </a:r>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MODIFIED</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with details.</a:t>
            </a:r>
          </a:p>
        </p:txBody>
      </p:sp>
      <p:cxnSp>
        <p:nvCxnSpPr>
          <p:cNvPr id="34" name="Straight Arrow Connector 33">
            <a:extLst>
              <a:ext uri="{FF2B5EF4-FFF2-40B4-BE49-F238E27FC236}">
                <a16:creationId xmlns:a16="http://schemas.microsoft.com/office/drawing/2014/main" id="{1DC406CE-EE01-EE45-898D-52EB0370D219}"/>
              </a:ext>
              <a:ext uri="{C183D7F6-B498-43B3-948B-1728B52AA6E4}">
                <adec:decorative xmlns:adec="http://schemas.microsoft.com/office/drawing/2017/decorative" val="1"/>
              </a:ext>
            </a:extLst>
          </p:cNvPr>
          <p:cNvCxnSpPr>
            <a:cxnSpLocks/>
            <a:endCxn id="108" idx="3"/>
          </p:cNvCxnSpPr>
          <p:nvPr/>
        </p:nvCxnSpPr>
        <p:spPr>
          <a:xfrm flipH="1">
            <a:off x="4974752" y="2866381"/>
            <a:ext cx="2569906" cy="4640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46E1A4C-9F9B-7744-AE65-75C134FAC984}"/>
              </a:ext>
            </a:extLst>
          </p:cNvPr>
          <p:cNvSpPr txBox="1"/>
          <p:nvPr/>
        </p:nvSpPr>
        <p:spPr>
          <a:xfrm>
            <a:off x="853596" y="5035105"/>
            <a:ext cx="10919304" cy="1169551"/>
          </a:xfrm>
          <a:prstGeom prst="rect">
            <a:avLst/>
          </a:prstGeom>
          <a:noFill/>
        </p:spPr>
        <p:txBody>
          <a:bodyPr wrap="square" rtlCol="0">
            <a:spAutoFit/>
          </a:bodyPr>
          <a:lstStyle/>
          <a:p>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Question</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In this scenario, what would be a better approach if the team wants to modify the security group setting?</a:t>
            </a:r>
          </a:p>
          <a:p>
            <a:endParaRPr lang="en-US" sz="11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Answer: </a:t>
            </a:r>
            <a:r>
              <a:rPr lang="en-US" sz="1600" dirty="0">
                <a:ea typeface="Amazon Ember" panose="020B0603020204020204" pitchFamily="34" charset="0"/>
                <a:cs typeface="Amazon Ember" panose="020B0603020204020204" pitchFamily="34" charset="0"/>
              </a:rPr>
              <a:t>Modify the AWS CloudFormation template security group settings. Then, run </a:t>
            </a:r>
            <a:r>
              <a:rPr lang="en-US" sz="1600" dirty="0">
                <a:latin typeface="Amazon Ember" panose="02000000000000000000" pitchFamily="2" charset="0"/>
                <a:ea typeface="Amazon Ember" panose="02000000000000000000" pitchFamily="2" charset="0"/>
                <a:cs typeface="Amazon Ember" panose="020B0603020204020204" pitchFamily="34" charset="0"/>
              </a:rPr>
              <a:t>Update Stack</a:t>
            </a:r>
            <a:r>
              <a:rPr lang="en-US" sz="1600" dirty="0">
                <a:ea typeface="Amazon Ember" panose="020B0603020204020204" pitchFamily="34" charset="0"/>
                <a:cs typeface="Amazon Ember" panose="020B0603020204020204" pitchFamily="34" charset="0"/>
              </a:rPr>
              <a:t>. AWS CloudFormation will update the security group.</a:t>
            </a:r>
            <a:r>
              <a:rPr lang="en-US" sz="1600" dirty="0">
                <a:latin typeface="Amazon Ember" panose="020B0603020204020204" pitchFamily="34" charset="0"/>
                <a:ea typeface="Amazon Ember" panose="020B0603020204020204" pitchFamily="34" charset="0"/>
                <a:cs typeface="Amazon Ember" panose="020B0603020204020204" pitchFamily="34" charset="0"/>
              </a:rPr>
              <a:t> </a:t>
            </a:r>
            <a:r>
              <a:rPr lang="en-US" sz="1600" dirty="0">
                <a:ea typeface="Amazon Ember" panose="020B0603020204020204" pitchFamily="34" charset="0"/>
                <a:cs typeface="Amazon Ember" panose="020B0603020204020204" pitchFamily="34" charset="0"/>
              </a:rPr>
              <a:t>Keeps the </a:t>
            </a:r>
            <a:r>
              <a:rPr lang="en-US" sz="1600" i="1" dirty="0">
                <a:ea typeface="Amazon Ember" panose="020B0603020204020204" pitchFamily="34" charset="0"/>
                <a:cs typeface="Amazon Ember" panose="020B0603020204020204" pitchFamily="34" charset="0"/>
              </a:rPr>
              <a:t>model</a:t>
            </a:r>
            <a:r>
              <a:rPr lang="en-US" sz="1600" dirty="0">
                <a:ea typeface="Amazon Ember" panose="020B0603020204020204" pitchFamily="34" charset="0"/>
                <a:cs typeface="Amazon Ember" panose="020B0603020204020204" pitchFamily="34" charset="0"/>
              </a:rPr>
              <a:t> deployment synchronized with the actual deployment.</a:t>
            </a:r>
            <a:endParaRPr lang="en-US" sz="2000" dirty="0">
              <a:ea typeface="Amazon Ember" panose="020B0603020204020204" pitchFamily="34" charset="0"/>
              <a:cs typeface="Amazon Ember" panose="020B0603020204020204" pitchFamily="34" charset="0"/>
            </a:endParaRPr>
          </a:p>
        </p:txBody>
      </p:sp>
      <p:sp>
        <p:nvSpPr>
          <p:cNvPr id="4" name="Footer Placeholder 3">
            <a:extLst>
              <a:ext uri="{FF2B5EF4-FFF2-40B4-BE49-F238E27FC236}">
                <a16:creationId xmlns:a16="http://schemas.microsoft.com/office/drawing/2014/main" id="{80AA5C4D-84B4-B74A-AE7D-4EDA67BAC03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7" name="Slide Number Placeholder 6">
            <a:extLst>
              <a:ext uri="{FF2B5EF4-FFF2-40B4-BE49-F238E27FC236}">
                <a16:creationId xmlns:a16="http://schemas.microsoft.com/office/drawing/2014/main" id="{309D5C7E-9534-604F-A253-80F35CB521BB}"/>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29103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00000000000000000" pitchFamily="2" charset="0"/>
                <a:ea typeface="Amazon Ember" panose="02000000000000000000" pitchFamily="2" charset="0"/>
              </a:rPr>
              <a:t>Sections</a:t>
            </a:r>
          </a:p>
          <a:p>
            <a:pPr marL="457200" indent="-457200">
              <a:spcBef>
                <a:spcPts val="1800"/>
              </a:spcBef>
              <a:buFont typeface="+mj-lt"/>
              <a:buAutoNum type="arabicPeriod"/>
            </a:pPr>
            <a:r>
              <a:rPr lang="en-US" sz="2400" dirty="0">
                <a:latin typeface="+mn-lt"/>
              </a:rPr>
              <a:t>Architectural need</a:t>
            </a:r>
          </a:p>
          <a:p>
            <a:pPr marL="457200" indent="-457200">
              <a:spcBef>
                <a:spcPts val="1800"/>
              </a:spcBef>
              <a:buFont typeface="+mj-lt"/>
              <a:buAutoNum type="arabicPeriod"/>
            </a:pPr>
            <a:r>
              <a:rPr lang="en-US" sz="2400" dirty="0">
                <a:latin typeface="+mn-lt"/>
              </a:rPr>
              <a:t>Reasons to automate</a:t>
            </a:r>
          </a:p>
          <a:p>
            <a:pPr marL="457200" indent="-457200">
              <a:spcBef>
                <a:spcPts val="1800"/>
              </a:spcBef>
              <a:buFont typeface="+mj-lt"/>
              <a:buAutoNum type="arabicPeriod"/>
            </a:pPr>
            <a:r>
              <a:rPr lang="en-US" sz="2400" dirty="0">
                <a:latin typeface="+mn-lt"/>
              </a:rPr>
              <a:t>Automating your infrastructure</a:t>
            </a:r>
          </a:p>
          <a:p>
            <a:pPr marL="457200" indent="-457200">
              <a:spcBef>
                <a:spcPts val="1800"/>
              </a:spcBef>
              <a:buFont typeface="+mj-lt"/>
              <a:buAutoNum type="arabicPeriod"/>
            </a:pPr>
            <a:r>
              <a:rPr lang="en-US" sz="2400" dirty="0">
                <a:latin typeface="+mn-lt"/>
              </a:rPr>
              <a:t>Automating deployments</a:t>
            </a:r>
          </a:p>
          <a:p>
            <a:pPr marL="457200" indent="-457200">
              <a:spcBef>
                <a:spcPts val="1800"/>
              </a:spcBef>
              <a:buFont typeface="+mj-lt"/>
              <a:buAutoNum type="arabicPeriod"/>
            </a:pPr>
            <a:r>
              <a:rPr lang="en-US" sz="2400" dirty="0">
                <a:latin typeface="+mn-lt"/>
              </a:rPr>
              <a:t>AWS Elastic Beanstalk</a:t>
            </a:r>
          </a:p>
          <a:p>
            <a:pPr marL="0" indent="0">
              <a:spcBef>
                <a:spcPts val="1800"/>
              </a:spcBef>
              <a:buNone/>
            </a:pPr>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00000000000000000" pitchFamily="2" charset="0"/>
                <a:ea typeface="Amazon Ember" panose="02000000000000000000" pitchFamily="2" charset="0"/>
              </a:rPr>
              <a:t>Demonstration</a:t>
            </a:r>
          </a:p>
          <a:p>
            <a:r>
              <a:rPr lang="en-US" sz="2200" dirty="0">
                <a:latin typeface="+mn-lt"/>
              </a:rPr>
              <a:t>Analyzing AWS CloudFormation Template Structure and Creating a Stack</a:t>
            </a:r>
          </a:p>
          <a:p>
            <a:endParaRPr lang="en-US" sz="1400" dirty="0">
              <a:latin typeface="+mn-lt"/>
            </a:endParaRPr>
          </a:p>
          <a:p>
            <a:pPr marL="0" indent="0">
              <a:buNone/>
            </a:pPr>
            <a:r>
              <a:rPr lang="en-US" dirty="0">
                <a:latin typeface="Amazon Ember" panose="02000000000000000000" pitchFamily="2" charset="0"/>
                <a:ea typeface="Amazon Ember" panose="02000000000000000000" pitchFamily="2" charset="0"/>
              </a:rPr>
              <a:t>Labs</a:t>
            </a:r>
          </a:p>
          <a:p>
            <a:r>
              <a:rPr lang="en-US" sz="2200" dirty="0">
                <a:latin typeface="+mn-lt"/>
              </a:rPr>
              <a:t>Guided Lab: Automating Infrastructure Deployment with AWS CloudFormation</a:t>
            </a:r>
          </a:p>
          <a:p>
            <a:r>
              <a:rPr lang="en-US" sz="2200" dirty="0">
                <a:latin typeface="+mn-lt"/>
              </a:rPr>
              <a:t>Challenge Lab: </a:t>
            </a:r>
            <a:r>
              <a:rPr lang="en-US" sz="2200" dirty="0"/>
              <a:t>Automating Infrastructure Deployment </a:t>
            </a:r>
            <a:endParaRPr lang="en-US" sz="22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05303"/>
            <a:ext cx="2832953" cy="532323"/>
            <a:chOff x="4188879" y="4658140"/>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739636"/>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658140"/>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E7D6-A795-064C-9ED0-25F19AB46D8F}"/>
              </a:ext>
            </a:extLst>
          </p:cNvPr>
          <p:cNvSpPr>
            <a:spLocks noGrp="1"/>
          </p:cNvSpPr>
          <p:nvPr>
            <p:ph type="title"/>
          </p:nvPr>
        </p:nvSpPr>
        <p:spPr/>
        <p:txBody>
          <a:bodyPr/>
          <a:lstStyle/>
          <a:p>
            <a:r>
              <a:rPr lang="en-US" dirty="0"/>
              <a:t>Scoping and organizing templates</a:t>
            </a:r>
          </a:p>
        </p:txBody>
      </p:sp>
      <p:grpSp>
        <p:nvGrpSpPr>
          <p:cNvPr id="3" name="Group 2">
            <a:extLst>
              <a:ext uri="{FF2B5EF4-FFF2-40B4-BE49-F238E27FC236}">
                <a16:creationId xmlns:a16="http://schemas.microsoft.com/office/drawing/2014/main" id="{3F0ECC88-1AD2-EB44-9B10-BD0498167DAE}"/>
              </a:ext>
              <a:ext uri="{C183D7F6-B498-43B3-948B-1728B52AA6E4}">
                <adec:decorative xmlns:adec="http://schemas.microsoft.com/office/drawing/2017/decorative" val="1"/>
              </a:ext>
            </a:extLst>
          </p:cNvPr>
          <p:cNvGrpSpPr/>
          <p:nvPr/>
        </p:nvGrpSpPr>
        <p:grpSpPr>
          <a:xfrm>
            <a:off x="3312502" y="1541683"/>
            <a:ext cx="816323" cy="4771391"/>
            <a:chOff x="3312502" y="1541683"/>
            <a:chExt cx="816323" cy="4771391"/>
          </a:xfrm>
        </p:grpSpPr>
        <p:pic>
          <p:nvPicPr>
            <p:cNvPr id="39" name="Graphic 38">
              <a:extLst>
                <a:ext uri="{FF2B5EF4-FFF2-40B4-BE49-F238E27FC236}">
                  <a16:creationId xmlns:a16="http://schemas.microsoft.com/office/drawing/2014/main" id="{AECC04E4-DA7F-694C-BD18-044AD051B31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2502" y="2477377"/>
              <a:ext cx="532752" cy="532752"/>
            </a:xfrm>
            <a:prstGeom prst="rect">
              <a:avLst/>
            </a:prstGeom>
          </p:spPr>
        </p:pic>
        <p:pic>
          <p:nvPicPr>
            <p:cNvPr id="40" name="Graphic 39">
              <a:extLst>
                <a:ext uri="{FF2B5EF4-FFF2-40B4-BE49-F238E27FC236}">
                  <a16:creationId xmlns:a16="http://schemas.microsoft.com/office/drawing/2014/main" id="{52CFBD22-8A11-EF49-93AE-C3335C92B41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3974" y="2773228"/>
              <a:ext cx="532752" cy="532752"/>
            </a:xfrm>
            <a:prstGeom prst="rect">
              <a:avLst/>
            </a:prstGeom>
          </p:spPr>
        </p:pic>
        <p:pic>
          <p:nvPicPr>
            <p:cNvPr id="41" name="Graphic 40">
              <a:extLst>
                <a:ext uri="{FF2B5EF4-FFF2-40B4-BE49-F238E27FC236}">
                  <a16:creationId xmlns:a16="http://schemas.microsoft.com/office/drawing/2014/main" id="{BC968634-BD19-6A4F-8270-408A7508B04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4601" y="1541683"/>
              <a:ext cx="532752" cy="532752"/>
            </a:xfrm>
            <a:prstGeom prst="rect">
              <a:avLst/>
            </a:prstGeom>
          </p:spPr>
        </p:pic>
        <p:pic>
          <p:nvPicPr>
            <p:cNvPr id="42" name="Graphic 41">
              <a:extLst>
                <a:ext uri="{FF2B5EF4-FFF2-40B4-BE49-F238E27FC236}">
                  <a16:creationId xmlns:a16="http://schemas.microsoft.com/office/drawing/2014/main" id="{8173DECF-E918-9F4B-9687-AB6C0C935D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6073" y="1837534"/>
              <a:ext cx="532752" cy="532752"/>
            </a:xfrm>
            <a:prstGeom prst="rect">
              <a:avLst/>
            </a:prstGeom>
          </p:spPr>
        </p:pic>
        <p:pic>
          <p:nvPicPr>
            <p:cNvPr id="43" name="Graphic 42">
              <a:extLst>
                <a:ext uri="{FF2B5EF4-FFF2-40B4-BE49-F238E27FC236}">
                  <a16:creationId xmlns:a16="http://schemas.microsoft.com/office/drawing/2014/main" id="{BB1E43A4-F977-5947-852E-0AC92E5D850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9505" y="3548949"/>
              <a:ext cx="532752" cy="532752"/>
            </a:xfrm>
            <a:prstGeom prst="rect">
              <a:avLst/>
            </a:prstGeom>
          </p:spPr>
        </p:pic>
        <p:pic>
          <p:nvPicPr>
            <p:cNvPr id="44" name="Graphic 43">
              <a:extLst>
                <a:ext uri="{FF2B5EF4-FFF2-40B4-BE49-F238E27FC236}">
                  <a16:creationId xmlns:a16="http://schemas.microsoft.com/office/drawing/2014/main" id="{9A6DB6A5-5C01-9444-BC1C-E67A19B5482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0977" y="3844800"/>
              <a:ext cx="532752" cy="532752"/>
            </a:xfrm>
            <a:prstGeom prst="rect">
              <a:avLst/>
            </a:prstGeom>
          </p:spPr>
        </p:pic>
        <p:pic>
          <p:nvPicPr>
            <p:cNvPr id="45" name="Graphic 44">
              <a:extLst>
                <a:ext uri="{FF2B5EF4-FFF2-40B4-BE49-F238E27FC236}">
                  <a16:creationId xmlns:a16="http://schemas.microsoft.com/office/drawing/2014/main" id="{07252D66-4BD1-B549-B3DF-4334DDEDF85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4601" y="4536291"/>
              <a:ext cx="532752" cy="532752"/>
            </a:xfrm>
            <a:prstGeom prst="rect">
              <a:avLst/>
            </a:prstGeom>
          </p:spPr>
        </p:pic>
        <p:pic>
          <p:nvPicPr>
            <p:cNvPr id="46" name="Graphic 45">
              <a:extLst>
                <a:ext uri="{FF2B5EF4-FFF2-40B4-BE49-F238E27FC236}">
                  <a16:creationId xmlns:a16="http://schemas.microsoft.com/office/drawing/2014/main" id="{C2014221-1B05-EB47-8DBF-69564AFC230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6073" y="4832142"/>
              <a:ext cx="532752" cy="532752"/>
            </a:xfrm>
            <a:prstGeom prst="rect">
              <a:avLst/>
            </a:prstGeom>
          </p:spPr>
        </p:pic>
        <p:pic>
          <p:nvPicPr>
            <p:cNvPr id="47" name="Graphic 46">
              <a:extLst>
                <a:ext uri="{FF2B5EF4-FFF2-40B4-BE49-F238E27FC236}">
                  <a16:creationId xmlns:a16="http://schemas.microsoft.com/office/drawing/2014/main" id="{FE6B1D15-9B32-1B47-9E9C-7DC487587B7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9505" y="5484471"/>
              <a:ext cx="532752" cy="532752"/>
            </a:xfrm>
            <a:prstGeom prst="rect">
              <a:avLst/>
            </a:prstGeom>
          </p:spPr>
        </p:pic>
        <p:pic>
          <p:nvPicPr>
            <p:cNvPr id="48" name="Graphic 47">
              <a:extLst>
                <a:ext uri="{FF2B5EF4-FFF2-40B4-BE49-F238E27FC236}">
                  <a16:creationId xmlns:a16="http://schemas.microsoft.com/office/drawing/2014/main" id="{9509F491-8F68-6041-944D-E6EDD4E4A3C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0977" y="5780322"/>
              <a:ext cx="532752" cy="532752"/>
            </a:xfrm>
            <a:prstGeom prst="rect">
              <a:avLst/>
            </a:prstGeom>
          </p:spPr>
        </p:pic>
      </p:grpSp>
      <p:sp>
        <p:nvSpPr>
          <p:cNvPr id="11" name="TextBox 10">
            <a:extLst>
              <a:ext uri="{FF2B5EF4-FFF2-40B4-BE49-F238E27FC236}">
                <a16:creationId xmlns:a16="http://schemas.microsoft.com/office/drawing/2014/main" id="{048EB8F7-69DF-E742-A682-DB65360D1FAA}"/>
              </a:ext>
            </a:extLst>
          </p:cNvPr>
          <p:cNvSpPr txBox="1"/>
          <p:nvPr/>
        </p:nvSpPr>
        <p:spPr>
          <a:xfrm>
            <a:off x="442907" y="1612770"/>
            <a:ext cx="2755291" cy="461665"/>
          </a:xfrm>
          <a:prstGeom prst="rect">
            <a:avLst/>
          </a:prstGeom>
          <a:noFill/>
        </p:spPr>
        <p:txBody>
          <a:bodyPr wrap="square" rtlCol="0">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Frontend services</a:t>
            </a:r>
          </a:p>
        </p:txBody>
      </p:sp>
      <p:sp>
        <p:nvSpPr>
          <p:cNvPr id="6" name="Rectangle 5">
            <a:extLst>
              <a:ext uri="{FF2B5EF4-FFF2-40B4-BE49-F238E27FC236}">
                <a16:creationId xmlns:a16="http://schemas.microsoft.com/office/drawing/2014/main" id="{7A45E348-9CAD-8248-9A83-7EB65A8A168E}"/>
              </a:ext>
            </a:extLst>
          </p:cNvPr>
          <p:cNvSpPr/>
          <p:nvPr/>
        </p:nvSpPr>
        <p:spPr>
          <a:xfrm>
            <a:off x="4154556" y="1515597"/>
            <a:ext cx="7105693"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Web interfaces, mobile access, analytics dashboard</a:t>
            </a:r>
          </a:p>
        </p:txBody>
      </p:sp>
      <p:sp>
        <p:nvSpPr>
          <p:cNvPr id="12" name="TextBox 11">
            <a:extLst>
              <a:ext uri="{FF2B5EF4-FFF2-40B4-BE49-F238E27FC236}">
                <a16:creationId xmlns:a16="http://schemas.microsoft.com/office/drawing/2014/main" id="{F1D1EAEF-A5AC-D94A-809F-42E0682A4A39}"/>
              </a:ext>
            </a:extLst>
          </p:cNvPr>
          <p:cNvSpPr txBox="1"/>
          <p:nvPr/>
        </p:nvSpPr>
        <p:spPr>
          <a:xfrm>
            <a:off x="702369" y="2643592"/>
            <a:ext cx="2474397" cy="461665"/>
          </a:xfrm>
          <a:prstGeom prst="rect">
            <a:avLst/>
          </a:prstGeom>
          <a:noFill/>
        </p:spPr>
        <p:txBody>
          <a:bodyPr wrap="square" rtlCol="0">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Backend services</a:t>
            </a:r>
          </a:p>
        </p:txBody>
      </p:sp>
      <p:sp>
        <p:nvSpPr>
          <p:cNvPr id="7" name="Rectangle 6">
            <a:extLst>
              <a:ext uri="{FF2B5EF4-FFF2-40B4-BE49-F238E27FC236}">
                <a16:creationId xmlns:a16="http://schemas.microsoft.com/office/drawing/2014/main" id="{3EB8FCD5-287D-6C44-AF6C-90284E22A189}"/>
              </a:ext>
            </a:extLst>
          </p:cNvPr>
          <p:cNvSpPr/>
          <p:nvPr/>
        </p:nvSpPr>
        <p:spPr>
          <a:xfrm>
            <a:off x="4154556" y="2494983"/>
            <a:ext cx="7105694"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Search, payments, reviews, recommendations</a:t>
            </a:r>
          </a:p>
        </p:txBody>
      </p:sp>
      <p:sp>
        <p:nvSpPr>
          <p:cNvPr id="13" name="TextBox 12">
            <a:extLst>
              <a:ext uri="{FF2B5EF4-FFF2-40B4-BE49-F238E27FC236}">
                <a16:creationId xmlns:a16="http://schemas.microsoft.com/office/drawing/2014/main" id="{A13BA9BD-5910-9E43-9944-BAD41F417726}"/>
              </a:ext>
            </a:extLst>
          </p:cNvPr>
          <p:cNvSpPr txBox="1"/>
          <p:nvPr/>
        </p:nvSpPr>
        <p:spPr>
          <a:xfrm>
            <a:off x="895251" y="3676619"/>
            <a:ext cx="2302947" cy="461665"/>
          </a:xfrm>
          <a:prstGeom prst="rect">
            <a:avLst/>
          </a:prstGeom>
          <a:noFill/>
        </p:spPr>
        <p:txBody>
          <a:bodyPr wrap="square" rtlCol="0">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Shared services</a:t>
            </a:r>
          </a:p>
        </p:txBody>
      </p:sp>
      <p:sp>
        <p:nvSpPr>
          <p:cNvPr id="8" name="Rectangle 7">
            <a:extLst>
              <a:ext uri="{FF2B5EF4-FFF2-40B4-BE49-F238E27FC236}">
                <a16:creationId xmlns:a16="http://schemas.microsoft.com/office/drawing/2014/main" id="{FF73CBDE-B416-4C42-8055-0BA6E163AEAC}"/>
              </a:ext>
            </a:extLst>
          </p:cNvPr>
          <p:cNvSpPr/>
          <p:nvPr/>
        </p:nvSpPr>
        <p:spPr>
          <a:xfrm>
            <a:off x="4154554" y="3474368"/>
            <a:ext cx="7105695"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Customer relationship management (CRM) databases,</a:t>
            </a:r>
          </a:p>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common monitoring, alarms, subnets, security groups</a:t>
            </a:r>
          </a:p>
        </p:txBody>
      </p:sp>
      <p:sp>
        <p:nvSpPr>
          <p:cNvPr id="14" name="TextBox 13">
            <a:extLst>
              <a:ext uri="{FF2B5EF4-FFF2-40B4-BE49-F238E27FC236}">
                <a16:creationId xmlns:a16="http://schemas.microsoft.com/office/drawing/2014/main" id="{C21A3B74-6AB5-9F4A-BD5F-8D83948B8963}"/>
              </a:ext>
            </a:extLst>
          </p:cNvPr>
          <p:cNvSpPr txBox="1"/>
          <p:nvPr/>
        </p:nvSpPr>
        <p:spPr>
          <a:xfrm>
            <a:off x="1401003" y="4614986"/>
            <a:ext cx="1771649" cy="461665"/>
          </a:xfrm>
          <a:prstGeom prst="rect">
            <a:avLst/>
          </a:prstGeom>
          <a:noFill/>
        </p:spPr>
        <p:txBody>
          <a:bodyPr wrap="square" rtlCol="0">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Network</a:t>
            </a:r>
          </a:p>
        </p:txBody>
      </p:sp>
      <p:sp>
        <p:nvSpPr>
          <p:cNvPr id="9" name="Rectangle 8">
            <a:extLst>
              <a:ext uri="{FF2B5EF4-FFF2-40B4-BE49-F238E27FC236}">
                <a16:creationId xmlns:a16="http://schemas.microsoft.com/office/drawing/2014/main" id="{F873C17D-2441-0D46-82C6-518D7E9245C6}"/>
              </a:ext>
            </a:extLst>
          </p:cNvPr>
          <p:cNvSpPr/>
          <p:nvPr/>
        </p:nvSpPr>
        <p:spPr>
          <a:xfrm>
            <a:off x="4154554" y="4453753"/>
            <a:ext cx="7105696"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VPCs, internet gateways, virtual private networks (VPNs), Network Address Translation (NAT) devices</a:t>
            </a:r>
          </a:p>
        </p:txBody>
      </p:sp>
      <p:sp>
        <p:nvSpPr>
          <p:cNvPr id="15" name="TextBox 14">
            <a:extLst>
              <a:ext uri="{FF2B5EF4-FFF2-40B4-BE49-F238E27FC236}">
                <a16:creationId xmlns:a16="http://schemas.microsoft.com/office/drawing/2014/main" id="{6E8FD283-3FA0-7C4B-8BAB-BD2EB4249F91}"/>
              </a:ext>
            </a:extLst>
          </p:cNvPr>
          <p:cNvSpPr txBox="1"/>
          <p:nvPr/>
        </p:nvSpPr>
        <p:spPr>
          <a:xfrm>
            <a:off x="1655148" y="5549489"/>
            <a:ext cx="1543050" cy="461665"/>
          </a:xfrm>
          <a:prstGeom prst="rect">
            <a:avLst/>
          </a:prstGeom>
          <a:noFill/>
        </p:spPr>
        <p:txBody>
          <a:bodyPr wrap="square" rtlCol="0">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Security</a:t>
            </a:r>
          </a:p>
        </p:txBody>
      </p:sp>
      <p:sp>
        <p:nvSpPr>
          <p:cNvPr id="10" name="Rectangle 9">
            <a:extLst>
              <a:ext uri="{FF2B5EF4-FFF2-40B4-BE49-F238E27FC236}">
                <a16:creationId xmlns:a16="http://schemas.microsoft.com/office/drawing/2014/main" id="{19D60980-C02E-8348-9A75-2730E84BC7A4}"/>
              </a:ext>
            </a:extLst>
          </p:cNvPr>
          <p:cNvSpPr/>
          <p:nvPr/>
        </p:nvSpPr>
        <p:spPr>
          <a:xfrm>
            <a:off x="4154552" y="5433140"/>
            <a:ext cx="7105697" cy="796709"/>
          </a:xfrm>
          <a:prstGeom prst="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AWS Identity and Access Management (IAM) policies, users, groups, and roles</a:t>
            </a:r>
          </a:p>
        </p:txBody>
      </p:sp>
      <p:sp>
        <p:nvSpPr>
          <p:cNvPr id="4" name="Footer Placeholder 3">
            <a:extLst>
              <a:ext uri="{FF2B5EF4-FFF2-40B4-BE49-F238E27FC236}">
                <a16:creationId xmlns:a16="http://schemas.microsoft.com/office/drawing/2014/main" id="{58C33840-605E-0E47-8A3B-77AB6A34B30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66743BA-7CA2-0C4B-9D9C-FEA92D43F63D}"/>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134899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31D7-DC58-9543-9DE8-16EF2246BF6F}"/>
              </a:ext>
            </a:extLst>
          </p:cNvPr>
          <p:cNvSpPr>
            <a:spLocks noGrp="1"/>
          </p:cNvSpPr>
          <p:nvPr>
            <p:ph type="title"/>
          </p:nvPr>
        </p:nvSpPr>
        <p:spPr/>
        <p:txBody>
          <a:bodyPr>
            <a:normAutofit fontScale="90000"/>
          </a:bodyPr>
          <a:lstStyle/>
          <a:p>
            <a:r>
              <a:rPr lang="en-US" dirty="0"/>
              <a:t>AWS Quick Starts</a:t>
            </a:r>
          </a:p>
        </p:txBody>
      </p:sp>
      <p:sp>
        <p:nvSpPr>
          <p:cNvPr id="6" name="Rectangle 5">
            <a:extLst>
              <a:ext uri="{FF2B5EF4-FFF2-40B4-BE49-F238E27FC236}">
                <a16:creationId xmlns:a16="http://schemas.microsoft.com/office/drawing/2014/main" id="{4FDF35DE-6BA6-DE4D-BF46-B9311B95AF64}"/>
              </a:ext>
            </a:extLst>
          </p:cNvPr>
          <p:cNvSpPr/>
          <p:nvPr/>
        </p:nvSpPr>
        <p:spPr>
          <a:xfrm>
            <a:off x="1166580" y="2154240"/>
            <a:ext cx="3034806" cy="523220"/>
          </a:xfrm>
          <a:prstGeom prst="rect">
            <a:avLst/>
          </a:prstGeom>
        </p:spPr>
        <p:txBody>
          <a:bodyPr wrap="none">
            <a:spAutoFit/>
          </a:bodyPr>
          <a:lstStyle/>
          <a:p>
            <a:pPr algn="ctr"/>
            <a:r>
              <a:rPr lang="en-US" sz="28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hlinkClick r:id="rId4"/>
              </a:rPr>
              <a:t>AWS Quick Starts</a:t>
            </a:r>
            <a:endPar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a:extLst>
              <a:ext uri="{FF2B5EF4-FFF2-40B4-BE49-F238E27FC236}">
                <a16:creationId xmlns:a16="http://schemas.microsoft.com/office/drawing/2014/main" id="{676F5DA7-68CE-424D-B98E-B385DC46BB65}"/>
              </a:ext>
              <a:ext uri="{C183D7F6-B498-43B3-948B-1728B52AA6E4}">
                <adec:decorative xmlns:adec="http://schemas.microsoft.com/office/drawing/2017/decorative" val="1"/>
              </a:ext>
            </a:extLst>
          </p:cNvPr>
          <p:cNvGrpSpPr/>
          <p:nvPr/>
        </p:nvGrpSpPr>
        <p:grpSpPr>
          <a:xfrm>
            <a:off x="1339041" y="2797303"/>
            <a:ext cx="2696788" cy="1746381"/>
            <a:chOff x="1529328" y="2504734"/>
            <a:chExt cx="2696788" cy="1746381"/>
          </a:xfrm>
        </p:grpSpPr>
        <p:pic>
          <p:nvPicPr>
            <p:cNvPr id="5" name="Picture 4">
              <a:hlinkClick r:id="rId4"/>
              <a:extLst>
                <a:ext uri="{FF2B5EF4-FFF2-40B4-BE49-F238E27FC236}">
                  <a16:creationId xmlns:a16="http://schemas.microsoft.com/office/drawing/2014/main" id="{1686D5B6-C4B5-8E47-9E24-E1612D6829C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07722" y="2565124"/>
              <a:ext cx="2540000" cy="1625600"/>
            </a:xfrm>
            <a:prstGeom prst="rect">
              <a:avLst/>
            </a:prstGeom>
          </p:spPr>
        </p:pic>
        <p:sp>
          <p:nvSpPr>
            <p:cNvPr id="7" name="Rectangle 6">
              <a:extLst>
                <a:ext uri="{FF2B5EF4-FFF2-40B4-BE49-F238E27FC236}">
                  <a16:creationId xmlns:a16="http://schemas.microsoft.com/office/drawing/2014/main" id="{C24560D4-6442-6049-9C33-8C8005A7EB65}"/>
                </a:ext>
              </a:extLst>
            </p:cNvPr>
            <p:cNvSpPr/>
            <p:nvPr/>
          </p:nvSpPr>
          <p:spPr>
            <a:xfrm>
              <a:off x="1529328" y="2504734"/>
              <a:ext cx="2696788" cy="1746381"/>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6F6B77E8-74A3-CD4E-8979-6DEF0FF110F9}"/>
              </a:ext>
            </a:extLst>
          </p:cNvPr>
          <p:cNvSpPr txBox="1"/>
          <p:nvPr/>
        </p:nvSpPr>
        <p:spPr>
          <a:xfrm>
            <a:off x="420580" y="4927415"/>
            <a:ext cx="4607667" cy="769441"/>
          </a:xfrm>
          <a:prstGeom prst="rect">
            <a:avLst/>
          </a:prstGeom>
          <a:noFill/>
        </p:spPr>
        <p:txBody>
          <a:bodyPr wrap="square" rtlCol="0">
            <a:spAutoFit/>
          </a:bodyPr>
          <a:lstStyle/>
          <a:p>
            <a:pPr algn="ctr"/>
            <a:r>
              <a:rPr lang="en-US" sz="2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CloudFormation templates </a:t>
            </a:r>
            <a:r>
              <a:rPr lang="en-US" sz="2200" dirty="0">
                <a:latin typeface="Amazon Ember" panose="020B0603020204020204" pitchFamily="34" charset="0"/>
                <a:ea typeface="Amazon Ember" panose="020B0603020204020204" pitchFamily="34" charset="0"/>
                <a:cs typeface="Amazon Ember" panose="020B0603020204020204" pitchFamily="34" charset="0"/>
              </a:rPr>
              <a:t>built by AWS solutions architects</a:t>
            </a:r>
          </a:p>
        </p:txBody>
      </p:sp>
      <p:sp>
        <p:nvSpPr>
          <p:cNvPr id="14" name="TextBox 13">
            <a:extLst>
              <a:ext uri="{FF2B5EF4-FFF2-40B4-BE49-F238E27FC236}">
                <a16:creationId xmlns:a16="http://schemas.microsoft.com/office/drawing/2014/main" id="{C1609D68-4A8F-0742-8390-4518CC431A54}"/>
              </a:ext>
            </a:extLst>
          </p:cNvPr>
          <p:cNvSpPr txBox="1"/>
          <p:nvPr/>
        </p:nvSpPr>
        <p:spPr>
          <a:xfrm>
            <a:off x="5437963" y="2374605"/>
            <a:ext cx="6333457" cy="347787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Are gold-standard deployments</a:t>
            </a:r>
          </a:p>
          <a:p>
            <a:pPr marL="342900" indent="-34290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Are based on AWS best practices for security and high availability</a:t>
            </a:r>
          </a:p>
          <a:p>
            <a:pPr marL="342900" indent="-34290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Can be used create entire architectures with one click in less than an hour</a:t>
            </a:r>
          </a:p>
          <a:p>
            <a:pPr marL="342900" indent="-342900">
              <a:buClr>
                <a:schemeClr val="tx1"/>
              </a:buClr>
              <a:buFont typeface="Arial" panose="020B0604020202020204" pitchFamily="34" charset="0"/>
              <a:buChar char="•"/>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Clr>
                <a:schemeClr val="tx1"/>
              </a:buClr>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Can be used for experimentation and as the basis for your own architectures</a:t>
            </a:r>
          </a:p>
        </p:txBody>
      </p:sp>
      <p:sp>
        <p:nvSpPr>
          <p:cNvPr id="3" name="Footer Placeholder 2">
            <a:extLst>
              <a:ext uri="{FF2B5EF4-FFF2-40B4-BE49-F238E27FC236}">
                <a16:creationId xmlns:a16="http://schemas.microsoft.com/office/drawing/2014/main" id="{CF7B93C0-2F58-A844-BC43-D0EBAA10B4F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3F350D15-3EEF-6346-A514-873C3F564504}"/>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188840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8FD3-F36F-B74F-9AB2-94BF81A429B9}"/>
              </a:ext>
            </a:extLst>
          </p:cNvPr>
          <p:cNvSpPr>
            <a:spLocks noGrp="1"/>
          </p:cNvSpPr>
          <p:nvPr>
            <p:ph type="title"/>
          </p:nvPr>
        </p:nvSpPr>
        <p:spPr/>
        <p:txBody>
          <a:bodyPr/>
          <a:lstStyle/>
          <a:p>
            <a:r>
              <a:rPr lang="en-US" dirty="0"/>
              <a:t>Using AWS Quick Starts</a:t>
            </a:r>
          </a:p>
        </p:txBody>
      </p:sp>
      <p:grpSp>
        <p:nvGrpSpPr>
          <p:cNvPr id="6" name="Group 5" descr="An AWS Quick Start which consists of a CloudFormation template and a deployment guide.">
            <a:extLst>
              <a:ext uri="{FF2B5EF4-FFF2-40B4-BE49-F238E27FC236}">
                <a16:creationId xmlns:a16="http://schemas.microsoft.com/office/drawing/2014/main" id="{DCF1DA7D-7611-2540-B362-BEA885DA686C}"/>
              </a:ext>
            </a:extLst>
          </p:cNvPr>
          <p:cNvGrpSpPr/>
          <p:nvPr/>
        </p:nvGrpSpPr>
        <p:grpSpPr>
          <a:xfrm>
            <a:off x="127192" y="1174983"/>
            <a:ext cx="2635251" cy="4572302"/>
            <a:chOff x="127192" y="1174983"/>
            <a:chExt cx="2635251" cy="4572302"/>
          </a:xfrm>
        </p:grpSpPr>
        <p:sp>
          <p:nvSpPr>
            <p:cNvPr id="5" name="TextBox 4">
              <a:extLst>
                <a:ext uri="{FF2B5EF4-FFF2-40B4-BE49-F238E27FC236}">
                  <a16:creationId xmlns:a16="http://schemas.microsoft.com/office/drawing/2014/main" id="{352784A9-BBAC-F04A-9C52-DEB779709D83}"/>
                </a:ext>
              </a:extLst>
            </p:cNvPr>
            <p:cNvSpPr txBox="1"/>
            <p:nvPr/>
          </p:nvSpPr>
          <p:spPr>
            <a:xfrm>
              <a:off x="800744" y="3373519"/>
              <a:ext cx="1792283" cy="527444"/>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CloudFormation template</a:t>
              </a:r>
            </a:p>
          </p:txBody>
        </p:sp>
        <p:pic>
          <p:nvPicPr>
            <p:cNvPr id="26" name="Graphic 25">
              <a:extLst>
                <a:ext uri="{FF2B5EF4-FFF2-40B4-BE49-F238E27FC236}">
                  <a16:creationId xmlns:a16="http://schemas.microsoft.com/office/drawing/2014/main" id="{3DD00B78-6CF8-DF47-BA46-A58A6B7159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8286" y="2465167"/>
              <a:ext cx="828942" cy="828942"/>
            </a:xfrm>
            <a:prstGeom prst="rect">
              <a:avLst/>
            </a:prstGeom>
          </p:spPr>
        </p:pic>
        <p:sp>
          <p:nvSpPr>
            <p:cNvPr id="33" name="Rectangle 32">
              <a:extLst>
                <a:ext uri="{FF2B5EF4-FFF2-40B4-BE49-F238E27FC236}">
                  <a16:creationId xmlns:a16="http://schemas.microsoft.com/office/drawing/2014/main" id="{EB4ECB6B-DA16-B043-B97E-EEDFB20D9E25}"/>
                </a:ext>
              </a:extLst>
            </p:cNvPr>
            <p:cNvSpPr/>
            <p:nvPr/>
          </p:nvSpPr>
          <p:spPr>
            <a:xfrm>
              <a:off x="800744" y="1733275"/>
              <a:ext cx="1792283" cy="401401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pic>
          <p:nvPicPr>
            <p:cNvPr id="18" name="Picture 17">
              <a:extLst>
                <a:ext uri="{FF2B5EF4-FFF2-40B4-BE49-F238E27FC236}">
                  <a16:creationId xmlns:a16="http://schemas.microsoft.com/office/drawing/2014/main" id="{7B5388FB-FAF6-594A-81E5-068ADEF10BF9}"/>
                </a:ext>
                <a:ext uri="{C183D7F6-B498-43B3-948B-1728B52AA6E4}">
                  <adec:decorative xmlns:adec="http://schemas.microsoft.com/office/drawing/2017/decorative" val="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7192" y="1174983"/>
              <a:ext cx="948255" cy="1092699"/>
            </a:xfrm>
            <a:prstGeom prst="rect">
              <a:avLst/>
            </a:prstGeom>
          </p:spPr>
        </p:pic>
        <p:pic>
          <p:nvPicPr>
            <p:cNvPr id="34" name="Picture 33">
              <a:extLst>
                <a:ext uri="{FF2B5EF4-FFF2-40B4-BE49-F238E27FC236}">
                  <a16:creationId xmlns:a16="http://schemas.microsoft.com/office/drawing/2014/main" id="{F41E8A11-C1F0-4441-B5F4-CF0885E6EAC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67355" y="4115900"/>
              <a:ext cx="658433" cy="851308"/>
            </a:xfrm>
            <a:prstGeom prst="rect">
              <a:avLst/>
            </a:prstGeom>
          </p:spPr>
        </p:pic>
        <p:sp>
          <p:nvSpPr>
            <p:cNvPr id="35" name="TextBox 34">
              <a:extLst>
                <a:ext uri="{FF2B5EF4-FFF2-40B4-BE49-F238E27FC236}">
                  <a16:creationId xmlns:a16="http://schemas.microsoft.com/office/drawing/2014/main" id="{FB344AA3-0388-A844-87B2-3C3796CCB3F7}"/>
                </a:ext>
              </a:extLst>
            </p:cNvPr>
            <p:cNvSpPr txBox="1"/>
            <p:nvPr/>
          </p:nvSpPr>
          <p:spPr>
            <a:xfrm>
              <a:off x="948846" y="5039294"/>
              <a:ext cx="1495453" cy="527444"/>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Deployment guide</a:t>
              </a:r>
            </a:p>
          </p:txBody>
        </p:sp>
        <p:sp>
          <p:nvSpPr>
            <p:cNvPr id="59" name="TextBox 58">
              <a:extLst>
                <a:ext uri="{FF2B5EF4-FFF2-40B4-BE49-F238E27FC236}">
                  <a16:creationId xmlns:a16="http://schemas.microsoft.com/office/drawing/2014/main" id="{29E1EFF8-E18C-A141-B60F-3CDA7C74CADA}"/>
                </a:ext>
              </a:extLst>
            </p:cNvPr>
            <p:cNvSpPr txBox="1"/>
            <p:nvPr/>
          </p:nvSpPr>
          <p:spPr>
            <a:xfrm>
              <a:off x="827650" y="1459797"/>
              <a:ext cx="1934793" cy="352723"/>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Quick Start</a:t>
              </a:r>
            </a:p>
          </p:txBody>
        </p:sp>
      </p:grpSp>
      <p:grpSp>
        <p:nvGrpSpPr>
          <p:cNvPr id="7" name="Group 6" descr="A stack deployed to your AWS account with resources that were created by the Quick Start.">
            <a:extLst>
              <a:ext uri="{FF2B5EF4-FFF2-40B4-BE49-F238E27FC236}">
                <a16:creationId xmlns:a16="http://schemas.microsoft.com/office/drawing/2014/main" id="{5FE5000C-D20C-CC46-815F-CF64528F268E}"/>
              </a:ext>
            </a:extLst>
          </p:cNvPr>
          <p:cNvGrpSpPr/>
          <p:nvPr/>
        </p:nvGrpSpPr>
        <p:grpSpPr>
          <a:xfrm>
            <a:off x="2097228" y="1819275"/>
            <a:ext cx="9973268" cy="2028825"/>
            <a:chOff x="2097228" y="1819275"/>
            <a:chExt cx="9973268" cy="2028825"/>
          </a:xfrm>
        </p:grpSpPr>
        <p:sp>
          <p:nvSpPr>
            <p:cNvPr id="30" name="Rectangle 29">
              <a:extLst>
                <a:ext uri="{FF2B5EF4-FFF2-40B4-BE49-F238E27FC236}">
                  <a16:creationId xmlns:a16="http://schemas.microsoft.com/office/drawing/2014/main" id="{D1051055-B15B-DF43-AADD-998A5002636F}"/>
                </a:ext>
              </a:extLst>
            </p:cNvPr>
            <p:cNvSpPr/>
            <p:nvPr/>
          </p:nvSpPr>
          <p:spPr>
            <a:xfrm>
              <a:off x="6645069" y="1819275"/>
              <a:ext cx="3449704" cy="2028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Your account</a:t>
              </a:r>
            </a:p>
          </p:txBody>
        </p:sp>
        <p:pic>
          <p:nvPicPr>
            <p:cNvPr id="32" name="Graphic 31">
              <a:extLst>
                <a:ext uri="{FF2B5EF4-FFF2-40B4-BE49-F238E27FC236}">
                  <a16:creationId xmlns:a16="http://schemas.microsoft.com/office/drawing/2014/main" id="{17B7B72D-C122-2847-8A25-E181BEF247E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9355" y="1844742"/>
              <a:ext cx="330200" cy="330200"/>
            </a:xfrm>
            <a:prstGeom prst="rect">
              <a:avLst/>
            </a:prstGeom>
          </p:spPr>
        </p:pic>
        <p:cxnSp>
          <p:nvCxnSpPr>
            <p:cNvPr id="42" name="Straight Arrow Connector 41">
              <a:extLst>
                <a:ext uri="{FF2B5EF4-FFF2-40B4-BE49-F238E27FC236}">
                  <a16:creationId xmlns:a16="http://schemas.microsoft.com/office/drawing/2014/main" id="{BA9EB0E2-8A1B-8B43-8F23-FF762EA1CA9A}"/>
                </a:ext>
              </a:extLst>
            </p:cNvPr>
            <p:cNvCxnSpPr>
              <a:cxnSpLocks/>
              <a:stCxn id="26" idx="3"/>
              <a:endCxn id="46" idx="1"/>
            </p:cNvCxnSpPr>
            <p:nvPr/>
          </p:nvCxnSpPr>
          <p:spPr>
            <a:xfrm flipV="1">
              <a:off x="2097228" y="2861889"/>
              <a:ext cx="4852866" cy="0"/>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6" name="Graphic 45">
              <a:extLst>
                <a:ext uri="{FF2B5EF4-FFF2-40B4-BE49-F238E27FC236}">
                  <a16:creationId xmlns:a16="http://schemas.microsoft.com/office/drawing/2014/main" id="{6222B984-F4CD-4847-AE82-F273E305B0A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0094" y="2626939"/>
              <a:ext cx="469900" cy="469900"/>
            </a:xfrm>
            <a:prstGeom prst="rect">
              <a:avLst/>
            </a:prstGeom>
          </p:spPr>
        </p:pic>
        <p:sp>
          <p:nvSpPr>
            <p:cNvPr id="47" name="Rectangle 46">
              <a:extLst>
                <a:ext uri="{FF2B5EF4-FFF2-40B4-BE49-F238E27FC236}">
                  <a16:creationId xmlns:a16="http://schemas.microsoft.com/office/drawing/2014/main" id="{4A692BDE-BB15-E946-A680-0A50F611DE83}"/>
                </a:ext>
              </a:extLst>
            </p:cNvPr>
            <p:cNvSpPr/>
            <p:nvPr/>
          </p:nvSpPr>
          <p:spPr>
            <a:xfrm>
              <a:off x="7255120" y="2174942"/>
              <a:ext cx="2751423" cy="145884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pic>
          <p:nvPicPr>
            <p:cNvPr id="49" name="Graphic 48">
              <a:extLst>
                <a:ext uri="{FF2B5EF4-FFF2-40B4-BE49-F238E27FC236}">
                  <a16:creationId xmlns:a16="http://schemas.microsoft.com/office/drawing/2014/main" id="{67A20FA6-1D00-DC48-9AC0-1DA85894F90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42848" y="2348521"/>
              <a:ext cx="365760" cy="365760"/>
            </a:xfrm>
            <a:prstGeom prst="rect">
              <a:avLst/>
            </a:prstGeom>
          </p:spPr>
        </p:pic>
        <p:pic>
          <p:nvPicPr>
            <p:cNvPr id="50" name="Graphic 49">
              <a:extLst>
                <a:ext uri="{FF2B5EF4-FFF2-40B4-BE49-F238E27FC236}">
                  <a16:creationId xmlns:a16="http://schemas.microsoft.com/office/drawing/2014/main" id="{6CBF14E0-40E8-3046-A27B-DB5FDD45AD3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73692" y="2839054"/>
              <a:ext cx="365760" cy="365760"/>
            </a:xfrm>
            <a:prstGeom prst="rect">
              <a:avLst/>
            </a:prstGeom>
          </p:spPr>
        </p:pic>
        <p:pic>
          <p:nvPicPr>
            <p:cNvPr id="53" name="Graphic 52">
              <a:extLst>
                <a:ext uri="{FF2B5EF4-FFF2-40B4-BE49-F238E27FC236}">
                  <a16:creationId xmlns:a16="http://schemas.microsoft.com/office/drawing/2014/main" id="{777EA07D-E045-054D-80C5-DB72D3D8F7DE}"/>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77624" y="2670927"/>
              <a:ext cx="365760" cy="365760"/>
            </a:xfrm>
            <a:prstGeom prst="rect">
              <a:avLst/>
            </a:prstGeom>
          </p:spPr>
        </p:pic>
        <p:pic>
          <p:nvPicPr>
            <p:cNvPr id="54" name="Graphic 53">
              <a:extLst>
                <a:ext uri="{FF2B5EF4-FFF2-40B4-BE49-F238E27FC236}">
                  <a16:creationId xmlns:a16="http://schemas.microsoft.com/office/drawing/2014/main" id="{E22ED47F-AFCD-AB4D-848E-BF78E10318BF}"/>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47741" y="2572223"/>
              <a:ext cx="365760" cy="365760"/>
            </a:xfrm>
            <a:prstGeom prst="rect">
              <a:avLst/>
            </a:prstGeom>
          </p:spPr>
        </p:pic>
        <p:sp>
          <p:nvSpPr>
            <p:cNvPr id="55" name="Rectangle 54">
              <a:extLst>
                <a:ext uri="{FF2B5EF4-FFF2-40B4-BE49-F238E27FC236}">
                  <a16:creationId xmlns:a16="http://schemas.microsoft.com/office/drawing/2014/main" id="{D27AD163-6D53-E54A-B6B6-BF71F686F6FD}"/>
                </a:ext>
              </a:extLst>
            </p:cNvPr>
            <p:cNvSpPr/>
            <p:nvPr/>
          </p:nvSpPr>
          <p:spPr>
            <a:xfrm>
              <a:off x="7598917" y="2295846"/>
              <a:ext cx="1030483" cy="116758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56" name="Graphic 55">
              <a:extLst>
                <a:ext uri="{FF2B5EF4-FFF2-40B4-BE49-F238E27FC236}">
                  <a16:creationId xmlns:a16="http://schemas.microsoft.com/office/drawing/2014/main" id="{99FB6A9D-4E01-364D-B252-EB40714E9B6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8917" y="2295846"/>
              <a:ext cx="330200" cy="330200"/>
            </a:xfrm>
            <a:prstGeom prst="rect">
              <a:avLst/>
            </a:prstGeom>
          </p:spPr>
        </p:pic>
        <p:pic>
          <p:nvPicPr>
            <p:cNvPr id="57" name="Graphic 56">
              <a:extLst>
                <a:ext uri="{FF2B5EF4-FFF2-40B4-BE49-F238E27FC236}">
                  <a16:creationId xmlns:a16="http://schemas.microsoft.com/office/drawing/2014/main" id="{B1306428-27DC-7343-ACF4-224966E8A864}"/>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30024" y="2823327"/>
              <a:ext cx="365760" cy="365760"/>
            </a:xfrm>
            <a:prstGeom prst="rect">
              <a:avLst/>
            </a:prstGeom>
          </p:spPr>
        </p:pic>
        <p:pic>
          <p:nvPicPr>
            <p:cNvPr id="58" name="Graphic 57">
              <a:extLst>
                <a:ext uri="{FF2B5EF4-FFF2-40B4-BE49-F238E27FC236}">
                  <a16:creationId xmlns:a16="http://schemas.microsoft.com/office/drawing/2014/main" id="{CA19B0E8-4B93-8D45-9C9A-E703CC10AFB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82424" y="2975727"/>
              <a:ext cx="365760" cy="365760"/>
            </a:xfrm>
            <a:prstGeom prst="rect">
              <a:avLst/>
            </a:prstGeom>
          </p:spPr>
        </p:pic>
        <p:sp>
          <p:nvSpPr>
            <p:cNvPr id="61" name="TextBox 60">
              <a:extLst>
                <a:ext uri="{FF2B5EF4-FFF2-40B4-BE49-F238E27FC236}">
                  <a16:creationId xmlns:a16="http://schemas.microsoft.com/office/drawing/2014/main" id="{F0B0BCC0-C616-0C47-89C4-C95E07DB457E}"/>
                </a:ext>
              </a:extLst>
            </p:cNvPr>
            <p:cNvSpPr txBox="1"/>
            <p:nvPr/>
          </p:nvSpPr>
          <p:spPr>
            <a:xfrm>
              <a:off x="6805754" y="3105236"/>
              <a:ext cx="777120" cy="327537"/>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15" name="Left Brace 14">
              <a:extLst>
                <a:ext uri="{FF2B5EF4-FFF2-40B4-BE49-F238E27FC236}">
                  <a16:creationId xmlns:a16="http://schemas.microsoft.com/office/drawing/2014/main" id="{D8E9320E-6A83-9C45-B318-C11EB9003E8C}"/>
                </a:ext>
              </a:extLst>
            </p:cNvPr>
            <p:cNvSpPr/>
            <p:nvPr/>
          </p:nvSpPr>
          <p:spPr>
            <a:xfrm rot="10800000">
              <a:off x="9969693" y="2235394"/>
              <a:ext cx="363791" cy="1337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TextBox 61">
              <a:extLst>
                <a:ext uri="{FF2B5EF4-FFF2-40B4-BE49-F238E27FC236}">
                  <a16:creationId xmlns:a16="http://schemas.microsoft.com/office/drawing/2014/main" id="{0E67EF2F-6144-A144-B781-50443FA53517}"/>
                </a:ext>
              </a:extLst>
            </p:cNvPr>
            <p:cNvSpPr txBox="1"/>
            <p:nvPr/>
          </p:nvSpPr>
          <p:spPr>
            <a:xfrm>
              <a:off x="10320784" y="2657885"/>
              <a:ext cx="1749712" cy="560196"/>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Resources created by the Quick Start</a:t>
              </a:r>
            </a:p>
          </p:txBody>
        </p:sp>
      </p:grpSp>
      <p:sp>
        <p:nvSpPr>
          <p:cNvPr id="45" name="TextBox 44">
            <a:extLst>
              <a:ext uri="{FF2B5EF4-FFF2-40B4-BE49-F238E27FC236}">
                <a16:creationId xmlns:a16="http://schemas.microsoft.com/office/drawing/2014/main" id="{8F52B9A1-EC05-8647-9816-0D002E30EB10}"/>
              </a:ext>
            </a:extLst>
          </p:cNvPr>
          <p:cNvSpPr txBox="1"/>
          <p:nvPr/>
        </p:nvSpPr>
        <p:spPr>
          <a:xfrm>
            <a:off x="2691309" y="1795065"/>
            <a:ext cx="4412242"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 Customize the deployment based on</a:t>
            </a:r>
          </a:p>
          <a:p>
            <a:pPr marL="742950" lvl="1"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Deployment guide details </a:t>
            </a:r>
          </a:p>
          <a:p>
            <a:pPr marL="742950" lvl="1"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Your needs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 Create the stack</a:t>
            </a:r>
          </a:p>
        </p:txBody>
      </p:sp>
      <p:sp>
        <p:nvSpPr>
          <p:cNvPr id="10" name="Content Placeholder 9">
            <a:extLst>
              <a:ext uri="{FF2B5EF4-FFF2-40B4-BE49-F238E27FC236}">
                <a16:creationId xmlns:a16="http://schemas.microsoft.com/office/drawing/2014/main" id="{C070742F-8ECC-104A-B877-F8299D77842C}"/>
              </a:ext>
            </a:extLst>
          </p:cNvPr>
          <p:cNvSpPr>
            <a:spLocks noGrp="1"/>
          </p:cNvSpPr>
          <p:nvPr>
            <p:ph idx="13"/>
          </p:nvPr>
        </p:nvSpPr>
        <p:spPr>
          <a:xfrm>
            <a:off x="4523874" y="4103511"/>
            <a:ext cx="7249026" cy="2270652"/>
          </a:xfrm>
        </p:spPr>
        <p:txBody>
          <a:bodyPr/>
          <a:lstStyle/>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Develop your own solutions, using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patterns</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and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practices</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from the Quick Starts as a baseline.</a:t>
            </a:r>
          </a:p>
          <a:p>
            <a:pPr lvl="1"/>
            <a:r>
              <a:rPr lang="en-US" sz="1800" dirty="0"/>
              <a:t>Accelerate solution development</a:t>
            </a:r>
            <a:endParaRPr lang="en-US" sz="1600" dirty="0"/>
          </a:p>
          <a:p>
            <a:r>
              <a:rPr lang="en-US" sz="2000" dirty="0"/>
              <a:t>Quick Starts versus AWS Marketplace AMIs</a:t>
            </a:r>
          </a:p>
          <a:p>
            <a:pPr lvl="1"/>
            <a:r>
              <a:rPr lang="en-US" sz="1800" dirty="0"/>
              <a:t>AWS Marketplace Amazon Machine Images (AMIs) are single-vendor solutions based on Amazon EC2, with no customization</a:t>
            </a:r>
          </a:p>
          <a:p>
            <a:pPr lvl="1"/>
            <a:r>
              <a:rPr lang="en-US" sz="1800" dirty="0"/>
              <a:t>Quick Starts are </a:t>
            </a: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modular</a:t>
            </a:r>
            <a:r>
              <a:rPr lang="en-US" sz="1800" dirty="0"/>
              <a:t> and </a:t>
            </a:r>
            <a:r>
              <a:rPr lang="en-US" sz="1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customizable</a:t>
            </a:r>
            <a:endParaRPr lang="en-US" sz="1800" dirty="0"/>
          </a:p>
          <a:p>
            <a:pPr marL="0" indent="0">
              <a:buNone/>
            </a:pPr>
            <a:endParaRPr lang="en-US" sz="2000" dirty="0"/>
          </a:p>
        </p:txBody>
      </p:sp>
      <p:pic>
        <p:nvPicPr>
          <p:cNvPr id="60" name="Picture 59">
            <a:extLst>
              <a:ext uri="{FF2B5EF4-FFF2-40B4-BE49-F238E27FC236}">
                <a16:creationId xmlns:a16="http://schemas.microsoft.com/office/drawing/2014/main" id="{196BEC64-8E50-0A4E-B816-4EEF40C0AC36}"/>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73105" y="5067824"/>
            <a:ext cx="451934" cy="324214"/>
          </a:xfrm>
          <a:prstGeom prst="rect">
            <a:avLst/>
          </a:prstGeom>
        </p:spPr>
      </p:pic>
      <p:sp>
        <p:nvSpPr>
          <p:cNvPr id="3" name="Footer Placeholder 2">
            <a:extLst>
              <a:ext uri="{FF2B5EF4-FFF2-40B4-BE49-F238E27FC236}">
                <a16:creationId xmlns:a16="http://schemas.microsoft.com/office/drawing/2014/main" id="{5FCDE645-263C-8D4D-A8CE-5CD9171FCCC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B7E491F1-0F97-7845-A836-2F78951E4F0C}"/>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1922893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2063503"/>
            <a:ext cx="4268647" cy="3088824"/>
          </a:xfrm>
        </p:spPr>
        <p:txBody>
          <a:bodyPr anchor="t" anchorCtr="0">
            <a:noAutofit/>
          </a:bodyPr>
          <a:lstStyle/>
          <a:p>
            <a:r>
              <a:rPr lang="en-US" sz="3200" dirty="0"/>
              <a:t>Demonstration: Analyzing AWS CloudFormation Template Structure and Creating a Stack</a:t>
            </a:r>
            <a:endParaRPr lang="en-US" sz="3200" dirty="0">
              <a:latin typeface="+mj-lt"/>
            </a:endParaRPr>
          </a:p>
        </p:txBody>
      </p:sp>
      <p:pic>
        <p:nvPicPr>
          <p:cNvPr id="3" name="Picture 2">
            <a:extLst>
              <a:ext uri="{FF2B5EF4-FFF2-40B4-BE49-F238E27FC236}">
                <a16:creationId xmlns:a16="http://schemas.microsoft.com/office/drawing/2014/main" id="{0A49C664-B69D-C24A-80E2-CC7226ADCA4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5932" y="2063503"/>
            <a:ext cx="5853289" cy="3292475"/>
          </a:xfrm>
          <a:prstGeom prst="rect">
            <a:avLst/>
          </a:prstGeom>
        </p:spPr>
      </p:pic>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23</a:t>
            </a:fld>
            <a:endParaRPr lang="en-US" dirty="0"/>
          </a:p>
        </p:txBody>
      </p:sp>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47057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6" y="998267"/>
            <a:ext cx="4791776" cy="3199660"/>
          </a:xfrm>
        </p:spPr>
        <p:txBody>
          <a:bodyPr>
            <a:noAutofit/>
          </a:bodyPr>
          <a:lstStyle/>
          <a:p>
            <a:r>
              <a:rPr lang="en-US" sz="3200" dirty="0">
                <a:latin typeface="+mj-lt"/>
              </a:rPr>
              <a:t>Module 10 – Guided Lab: </a:t>
            </a:r>
            <a:br>
              <a:rPr lang="en-US" sz="3200" dirty="0">
                <a:latin typeface="+mj-lt"/>
              </a:rPr>
            </a:br>
            <a:r>
              <a:rPr lang="en-US" sz="3200" dirty="0">
                <a:latin typeface="+mj-lt"/>
              </a:rPr>
              <a:t>Automating Infrastructure Deployment with AWS CloudFormation</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24</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11545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dirty="0">
                <a:latin typeface="+mn-lt"/>
              </a:rPr>
              <a:t>Deploying a networking layer</a:t>
            </a:r>
          </a:p>
          <a:p>
            <a:pPr marL="514350" indent="-514350">
              <a:buFont typeface="+mj-lt"/>
              <a:buAutoNum type="arabicPeriod"/>
            </a:pPr>
            <a:r>
              <a:rPr lang="en-US" dirty="0">
                <a:latin typeface="+mn-lt"/>
              </a:rPr>
              <a:t>Deploying an application layer</a:t>
            </a:r>
          </a:p>
          <a:p>
            <a:pPr marL="514350" indent="-514350">
              <a:buFont typeface="+mj-lt"/>
              <a:buAutoNum type="arabicPeriod"/>
            </a:pPr>
            <a:r>
              <a:rPr lang="en-US" dirty="0">
                <a:latin typeface="+mn-lt"/>
              </a:rPr>
              <a:t>Updating a stack</a:t>
            </a:r>
          </a:p>
          <a:p>
            <a:pPr marL="514350" indent="-514350">
              <a:buFont typeface="+mj-lt"/>
              <a:buAutoNum type="arabicPeriod"/>
            </a:pPr>
            <a:r>
              <a:rPr lang="en-US" dirty="0">
                <a:latin typeface="+mn-lt"/>
              </a:rPr>
              <a:t>Exploring templates with AWS CloudFormation Designer</a:t>
            </a:r>
          </a:p>
          <a:p>
            <a:pPr marL="514350" indent="-514350">
              <a:buFont typeface="+mj-lt"/>
              <a:buAutoNum type="arabicPeriod"/>
            </a:pPr>
            <a:r>
              <a:rPr lang="en-US" dirty="0">
                <a:latin typeface="+mn-lt"/>
              </a:rPr>
              <a:t>Deleting the stack</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86428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Final product </a:t>
            </a:r>
          </a:p>
        </p:txBody>
      </p:sp>
      <p:grpSp>
        <p:nvGrpSpPr>
          <p:cNvPr id="5" name="Group 4" descr="A stack is created by a CloudFormation template. The stack includes a VPC with a public subnet and an web server running it in which has an attached EBS volume.">
            <a:extLst>
              <a:ext uri="{FF2B5EF4-FFF2-40B4-BE49-F238E27FC236}">
                <a16:creationId xmlns:a16="http://schemas.microsoft.com/office/drawing/2014/main" id="{02AE2435-788B-D34C-A2B9-196EAC5A9E90}"/>
              </a:ext>
            </a:extLst>
          </p:cNvPr>
          <p:cNvGrpSpPr/>
          <p:nvPr/>
        </p:nvGrpSpPr>
        <p:grpSpPr>
          <a:xfrm>
            <a:off x="911033" y="1931666"/>
            <a:ext cx="9326952" cy="3729566"/>
            <a:chOff x="911033" y="1931666"/>
            <a:chExt cx="9326952" cy="3729566"/>
          </a:xfrm>
        </p:grpSpPr>
        <p:sp>
          <p:nvSpPr>
            <p:cNvPr id="73" name="Rectangle 72">
              <a:extLst>
                <a:ext uri="{FF2B5EF4-FFF2-40B4-BE49-F238E27FC236}">
                  <a16:creationId xmlns:a16="http://schemas.microsoft.com/office/drawing/2014/main" id="{B4D0A1DE-3F7B-B645-A28B-363D03B8AC15}"/>
                </a:ext>
              </a:extLst>
            </p:cNvPr>
            <p:cNvSpPr/>
            <p:nvPr/>
          </p:nvSpPr>
          <p:spPr>
            <a:xfrm>
              <a:off x="4337775" y="2354714"/>
              <a:ext cx="5748324" cy="319518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25" name="TextBox 24">
              <a:extLst>
                <a:ext uri="{FF2B5EF4-FFF2-40B4-BE49-F238E27FC236}">
                  <a16:creationId xmlns:a16="http://schemas.microsoft.com/office/drawing/2014/main" id="{96E5798D-AC16-964D-A9B1-10DB77955B57}"/>
                </a:ext>
              </a:extLst>
            </p:cNvPr>
            <p:cNvSpPr txBox="1"/>
            <p:nvPr/>
          </p:nvSpPr>
          <p:spPr>
            <a:xfrm>
              <a:off x="911033" y="3412915"/>
              <a:ext cx="1495453" cy="527444"/>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 templates</a:t>
              </a:r>
            </a:p>
          </p:txBody>
        </p:sp>
        <p:pic>
          <p:nvPicPr>
            <p:cNvPr id="26" name="Graphic 25">
              <a:extLst>
                <a:ext uri="{FF2B5EF4-FFF2-40B4-BE49-F238E27FC236}">
                  <a16:creationId xmlns:a16="http://schemas.microsoft.com/office/drawing/2014/main" id="{74BD6AD5-43EE-C449-8A45-E355525140B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6959" y="2520716"/>
              <a:ext cx="828942" cy="828942"/>
            </a:xfrm>
            <a:prstGeom prst="rect">
              <a:avLst/>
            </a:prstGeom>
          </p:spPr>
        </p:pic>
        <p:cxnSp>
          <p:nvCxnSpPr>
            <p:cNvPr id="28" name="Straight Arrow Connector 27">
              <a:extLst>
                <a:ext uri="{FF2B5EF4-FFF2-40B4-BE49-F238E27FC236}">
                  <a16:creationId xmlns:a16="http://schemas.microsoft.com/office/drawing/2014/main" id="{643ED4B9-40E3-0546-84A8-E7C9FD6F0F50}"/>
                </a:ext>
              </a:extLst>
            </p:cNvPr>
            <p:cNvCxnSpPr>
              <a:cxnSpLocks/>
              <a:stCxn id="26" idx="3"/>
              <a:endCxn id="30" idx="1"/>
            </p:cNvCxnSpPr>
            <p:nvPr/>
          </p:nvCxnSpPr>
          <p:spPr>
            <a:xfrm flipV="1">
              <a:off x="2105901" y="2933703"/>
              <a:ext cx="2021064" cy="1484"/>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 name="Graphic 29">
              <a:extLst>
                <a:ext uri="{FF2B5EF4-FFF2-40B4-BE49-F238E27FC236}">
                  <a16:creationId xmlns:a16="http://schemas.microsoft.com/office/drawing/2014/main" id="{5F6586E4-3D9F-BF4A-86EB-07123E2D3BC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6965" y="2698753"/>
              <a:ext cx="469900" cy="469900"/>
            </a:xfrm>
            <a:prstGeom prst="rect">
              <a:avLst/>
            </a:prstGeom>
          </p:spPr>
        </p:pic>
        <p:sp>
          <p:nvSpPr>
            <p:cNvPr id="36" name="Rectangle 35">
              <a:extLst>
                <a:ext uri="{FF2B5EF4-FFF2-40B4-BE49-F238E27FC236}">
                  <a16:creationId xmlns:a16="http://schemas.microsoft.com/office/drawing/2014/main" id="{860E39B5-EAAA-BB4A-9537-241CC47E134D}"/>
                </a:ext>
              </a:extLst>
            </p:cNvPr>
            <p:cNvSpPr/>
            <p:nvPr/>
          </p:nvSpPr>
          <p:spPr>
            <a:xfrm>
              <a:off x="3327400" y="1931666"/>
              <a:ext cx="6910585" cy="3729566"/>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Your account</a:t>
              </a:r>
            </a:p>
          </p:txBody>
        </p:sp>
        <p:pic>
          <p:nvPicPr>
            <p:cNvPr id="37" name="Graphic 36">
              <a:extLst>
                <a:ext uri="{FF2B5EF4-FFF2-40B4-BE49-F238E27FC236}">
                  <a16:creationId xmlns:a16="http://schemas.microsoft.com/office/drawing/2014/main" id="{D1E94705-A0D0-8248-A40B-E0144B1FF22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7400" y="1931666"/>
              <a:ext cx="365760" cy="365760"/>
            </a:xfrm>
            <a:prstGeom prst="rect">
              <a:avLst/>
            </a:prstGeom>
          </p:spPr>
        </p:pic>
        <p:sp>
          <p:nvSpPr>
            <p:cNvPr id="40" name="Rectangle 39">
              <a:extLst>
                <a:ext uri="{FF2B5EF4-FFF2-40B4-BE49-F238E27FC236}">
                  <a16:creationId xmlns:a16="http://schemas.microsoft.com/office/drawing/2014/main" id="{4CB180D8-4C01-CA4C-9224-96725074D25B}"/>
                </a:ext>
              </a:extLst>
            </p:cNvPr>
            <p:cNvSpPr/>
            <p:nvPr/>
          </p:nvSpPr>
          <p:spPr>
            <a:xfrm>
              <a:off x="5381346" y="2705103"/>
              <a:ext cx="4531244" cy="275199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Lab VPC: 10.0.0.0/16</a:t>
              </a:r>
            </a:p>
          </p:txBody>
        </p:sp>
        <p:pic>
          <p:nvPicPr>
            <p:cNvPr id="41" name="Graphic 40">
              <a:extLst>
                <a:ext uri="{FF2B5EF4-FFF2-40B4-BE49-F238E27FC236}">
                  <a16:creationId xmlns:a16="http://schemas.microsoft.com/office/drawing/2014/main" id="{64B9A5D7-52CD-2746-86A8-A9A5005E2F9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2740" y="2705103"/>
              <a:ext cx="365760" cy="365760"/>
            </a:xfrm>
            <a:prstGeom prst="rect">
              <a:avLst/>
            </a:prstGeom>
          </p:spPr>
        </p:pic>
        <p:pic>
          <p:nvPicPr>
            <p:cNvPr id="42" name="Graphic 41">
              <a:extLst>
                <a:ext uri="{FF2B5EF4-FFF2-40B4-BE49-F238E27FC236}">
                  <a16:creationId xmlns:a16="http://schemas.microsoft.com/office/drawing/2014/main" id="{614FF8FE-BD3D-B042-8E16-A3804049833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42319" y="2449134"/>
              <a:ext cx="469900" cy="469900"/>
            </a:xfrm>
            <a:prstGeom prst="rect">
              <a:avLst/>
            </a:prstGeom>
          </p:spPr>
        </p:pic>
        <p:sp>
          <p:nvSpPr>
            <p:cNvPr id="45" name="Rectangle 44">
              <a:extLst>
                <a:ext uri="{FF2B5EF4-FFF2-40B4-BE49-F238E27FC236}">
                  <a16:creationId xmlns:a16="http://schemas.microsoft.com/office/drawing/2014/main" id="{2062D3A8-372A-074E-8F8A-700637B4F574}"/>
                </a:ext>
              </a:extLst>
            </p:cNvPr>
            <p:cNvSpPr/>
            <p:nvPr/>
          </p:nvSpPr>
          <p:spPr>
            <a:xfrm>
              <a:off x="5605333" y="3258112"/>
              <a:ext cx="3310798" cy="2005816"/>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10.0.0.0/24</a:t>
              </a:r>
            </a:p>
          </p:txBody>
        </p:sp>
        <p:pic>
          <p:nvPicPr>
            <p:cNvPr id="46" name="Graphic 45">
              <a:extLst>
                <a:ext uri="{FF2B5EF4-FFF2-40B4-BE49-F238E27FC236}">
                  <a16:creationId xmlns:a16="http://schemas.microsoft.com/office/drawing/2014/main" id="{2C6E71B4-1F29-B841-A4B8-B92C90B8B2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5334" y="3255753"/>
              <a:ext cx="365760" cy="365760"/>
            </a:xfrm>
            <a:prstGeom prst="rect">
              <a:avLst/>
            </a:prstGeom>
          </p:spPr>
        </p:pic>
        <p:pic>
          <p:nvPicPr>
            <p:cNvPr id="47" name="Graphic 46">
              <a:extLst>
                <a:ext uri="{FF2B5EF4-FFF2-40B4-BE49-F238E27FC236}">
                  <a16:creationId xmlns:a16="http://schemas.microsoft.com/office/drawing/2014/main" id="{C992D457-416C-CE4E-9157-1233675321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03805" y="4233177"/>
              <a:ext cx="469900" cy="469900"/>
            </a:xfrm>
            <a:prstGeom prst="rect">
              <a:avLst/>
            </a:prstGeom>
          </p:spPr>
        </p:pic>
        <p:sp>
          <p:nvSpPr>
            <p:cNvPr id="48" name="TextBox 47">
              <a:extLst>
                <a:ext uri="{FF2B5EF4-FFF2-40B4-BE49-F238E27FC236}">
                  <a16:creationId xmlns:a16="http://schemas.microsoft.com/office/drawing/2014/main" id="{04B9E34E-9645-0E4A-B76D-71DBABE9B1A3}"/>
                </a:ext>
              </a:extLst>
            </p:cNvPr>
            <p:cNvSpPr txBox="1"/>
            <p:nvPr/>
          </p:nvSpPr>
          <p:spPr>
            <a:xfrm>
              <a:off x="5678830" y="4703077"/>
              <a:ext cx="153973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p:txBody>
        </p:sp>
        <p:sp>
          <p:nvSpPr>
            <p:cNvPr id="49" name="TextBox 48">
              <a:extLst>
                <a:ext uri="{FF2B5EF4-FFF2-40B4-BE49-F238E27FC236}">
                  <a16:creationId xmlns:a16="http://schemas.microsoft.com/office/drawing/2014/main" id="{36222B3D-BD7B-474A-B3C2-8BE8AB971AA5}"/>
                </a:ext>
              </a:extLst>
            </p:cNvPr>
            <p:cNvSpPr txBox="1"/>
            <p:nvPr/>
          </p:nvSpPr>
          <p:spPr>
            <a:xfrm>
              <a:off x="8561775" y="2391697"/>
              <a:ext cx="952504"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53" name="Rectangle 52">
              <a:extLst>
                <a:ext uri="{FF2B5EF4-FFF2-40B4-BE49-F238E27FC236}">
                  <a16:creationId xmlns:a16="http://schemas.microsoft.com/office/drawing/2014/main" id="{A504A41A-7322-CC41-BCC1-34F86C7D6C99}"/>
                </a:ext>
              </a:extLst>
            </p:cNvPr>
            <p:cNvSpPr/>
            <p:nvPr/>
          </p:nvSpPr>
          <p:spPr>
            <a:xfrm>
              <a:off x="5678829" y="3814740"/>
              <a:ext cx="1818209" cy="1227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55" name="Graphic 54">
              <a:extLst>
                <a:ext uri="{FF2B5EF4-FFF2-40B4-BE49-F238E27FC236}">
                  <a16:creationId xmlns:a16="http://schemas.microsoft.com/office/drawing/2014/main" id="{514BFA3B-5876-6B4B-9401-191CCCBAD247}"/>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74039" y="3539466"/>
              <a:ext cx="469900" cy="469900"/>
            </a:xfrm>
            <a:prstGeom prst="rect">
              <a:avLst/>
            </a:prstGeom>
          </p:spPr>
        </p:pic>
        <p:sp>
          <p:nvSpPr>
            <p:cNvPr id="56" name="TextBox 55">
              <a:extLst>
                <a:ext uri="{FF2B5EF4-FFF2-40B4-BE49-F238E27FC236}">
                  <a16:creationId xmlns:a16="http://schemas.microsoft.com/office/drawing/2014/main" id="{F620B996-49D5-3F46-8F8F-959103B28FFC}"/>
                </a:ext>
              </a:extLst>
            </p:cNvPr>
            <p:cNvSpPr txBox="1"/>
            <p:nvPr/>
          </p:nvSpPr>
          <p:spPr>
            <a:xfrm>
              <a:off x="9019643" y="4062191"/>
              <a:ext cx="77136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table</a:t>
              </a:r>
            </a:p>
          </p:txBody>
        </p:sp>
        <p:sp>
          <p:nvSpPr>
            <p:cNvPr id="62" name="TextBox 61">
              <a:extLst>
                <a:ext uri="{FF2B5EF4-FFF2-40B4-BE49-F238E27FC236}">
                  <a16:creationId xmlns:a16="http://schemas.microsoft.com/office/drawing/2014/main" id="{108CCA7B-2963-E246-9AD0-BD3BC55A4820}"/>
                </a:ext>
              </a:extLst>
            </p:cNvPr>
            <p:cNvSpPr txBox="1"/>
            <p:nvPr/>
          </p:nvSpPr>
          <p:spPr>
            <a:xfrm>
              <a:off x="7476469" y="4708308"/>
              <a:ext cx="1439662" cy="338554"/>
            </a:xfrm>
            <a:prstGeom prst="rect">
              <a:avLst/>
            </a:prstGeom>
            <a:noFill/>
          </p:spPr>
          <p:txBody>
            <a:bodyPr wrap="square" rtlCol="0">
              <a:spAutoFit/>
            </a:bodyPr>
            <a:lstStyle/>
            <a:p>
              <a:pPr algn="ctr"/>
              <a:r>
                <a:rPr lang="en-US" sz="1600" dirty="0"/>
                <a:t>EBS volume</a:t>
              </a:r>
            </a:p>
          </p:txBody>
        </p:sp>
        <p:pic>
          <p:nvPicPr>
            <p:cNvPr id="64" name="Graphic 63">
              <a:extLst>
                <a:ext uri="{FF2B5EF4-FFF2-40B4-BE49-F238E27FC236}">
                  <a16:creationId xmlns:a16="http://schemas.microsoft.com/office/drawing/2014/main" id="{7148F0F9-423B-9A4A-AE29-38696D34BE9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63763" y="4232908"/>
              <a:ext cx="469900" cy="469900"/>
            </a:xfrm>
            <a:prstGeom prst="rect">
              <a:avLst/>
            </a:prstGeom>
          </p:spPr>
        </p:pic>
        <p:cxnSp>
          <p:nvCxnSpPr>
            <p:cNvPr id="65" name="Straight Arrow Connector 64">
              <a:extLst>
                <a:ext uri="{FF2B5EF4-FFF2-40B4-BE49-F238E27FC236}">
                  <a16:creationId xmlns:a16="http://schemas.microsoft.com/office/drawing/2014/main" id="{2C0D5DB6-0CB4-DF41-9798-1DCBB27D68D5}"/>
                </a:ext>
              </a:extLst>
            </p:cNvPr>
            <p:cNvCxnSpPr>
              <a:cxnSpLocks/>
              <a:stCxn id="64" idx="1"/>
              <a:endCxn id="47" idx="3"/>
            </p:cNvCxnSpPr>
            <p:nvPr/>
          </p:nvCxnSpPr>
          <p:spPr>
            <a:xfrm flipH="1">
              <a:off x="6673705" y="4467858"/>
              <a:ext cx="1190058" cy="269"/>
            </a:xfrm>
            <a:prstGeom prst="straightConnector1">
              <a:avLst/>
            </a:prstGeom>
            <a:ln w="12700">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45B6D42-E1D5-F34F-9E9A-F8CEB67E74E5}"/>
                </a:ext>
              </a:extLst>
            </p:cNvPr>
            <p:cNvSpPr txBox="1"/>
            <p:nvPr/>
          </p:nvSpPr>
          <p:spPr>
            <a:xfrm>
              <a:off x="6851801" y="4207146"/>
              <a:ext cx="997389" cy="246221"/>
            </a:xfrm>
            <a:prstGeom prst="rect">
              <a:avLst/>
            </a:prstGeom>
            <a:solidFill>
              <a:srgbClr val="E9F3E6"/>
            </a:solidFill>
          </p:spPr>
          <p:txBody>
            <a:bodyPr wrap="none" tIns="0" bIns="0"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a:t>
              </a:r>
            </a:p>
          </p:txBody>
        </p:sp>
        <p:sp>
          <p:nvSpPr>
            <p:cNvPr id="68" name="TextBox 67">
              <a:extLst>
                <a:ext uri="{FF2B5EF4-FFF2-40B4-BE49-F238E27FC236}">
                  <a16:creationId xmlns:a16="http://schemas.microsoft.com/office/drawing/2014/main" id="{50A2EEB0-360C-6C4C-B222-2FE6DA2AE96C}"/>
                </a:ext>
              </a:extLst>
            </p:cNvPr>
            <p:cNvSpPr txBox="1"/>
            <p:nvPr/>
          </p:nvSpPr>
          <p:spPr>
            <a:xfrm>
              <a:off x="3627985" y="3211036"/>
              <a:ext cx="1495453" cy="527444"/>
            </a:xfrm>
            <a:prstGeom prst="rect">
              <a:avLst/>
            </a:prstGeom>
            <a:solidFill>
              <a:schemeClr val="bg1"/>
            </a:solid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 stacks</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26</a:t>
            </a:fld>
            <a:endParaRPr lang="en-US" dirty="0"/>
          </a:p>
        </p:txBody>
      </p:sp>
    </p:spTree>
    <p:custDataLst>
      <p:tags r:id="rId1"/>
    </p:custDataLst>
    <p:extLst>
      <p:ext uri="{BB962C8B-B14F-4D97-AF65-F5344CB8AC3E}">
        <p14:creationId xmlns:p14="http://schemas.microsoft.com/office/powerpoint/2010/main" val="157778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sz="3200" dirty="0">
                <a:solidFill>
                  <a:srgbClr val="FFFFFF"/>
                </a:solidFill>
                <a:ea typeface="Amazon Ember" panose="02000000000000000000" pitchFamily="2" charset="0"/>
              </a:rPr>
              <a:t>Begin Module 10 – Guided Lab: Automating Infrastructure Deployment with AWS CloudFormation </a:t>
            </a:r>
            <a:endParaRPr lang="en-US" sz="32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20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a:p>
        </p:txBody>
      </p:sp>
    </p:spTree>
    <p:custDataLst>
      <p:tags r:id="rId1"/>
    </p:custDataLst>
    <p:extLst>
      <p:ext uri="{BB962C8B-B14F-4D97-AF65-F5344CB8AC3E}">
        <p14:creationId xmlns:p14="http://schemas.microsoft.com/office/powerpoint/2010/main" val="71949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28</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CloudFormation </a:t>
            </a:r>
            <a:r>
              <a:rPr lang="en-US" sz="2000" dirty="0">
                <a:latin typeface="+mn-lt"/>
              </a:rPr>
              <a:t>is an </a:t>
            </a:r>
            <a:r>
              <a:rPr lang="en-US" sz="2000" dirty="0">
                <a:latin typeface="+mn-lt"/>
                <a:ea typeface="Amazon Ember" panose="020B0603020204020204" pitchFamily="34" charset="0"/>
              </a:rPr>
              <a:t>i</a:t>
            </a:r>
            <a:r>
              <a:rPr lang="en-US" sz="2000" dirty="0">
                <a:latin typeface="+mn-lt"/>
                <a:ea typeface="Amazon Ember" panose="020B0603020204020204" pitchFamily="34" charset="0"/>
                <a:cs typeface="Amazon Ember" panose="020B0603020204020204" pitchFamily="34" charset="0"/>
              </a:rPr>
              <a:t>nfrastructure as code (IaC) </a:t>
            </a:r>
            <a:r>
              <a:rPr lang="en-US" sz="2000" dirty="0">
                <a:latin typeface="+mn-lt"/>
              </a:rPr>
              <a:t>service that enables you to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model</a:t>
            </a:r>
            <a:r>
              <a:rPr lang="en-US" sz="2000" dirty="0">
                <a:latin typeface="+mn-lt"/>
              </a:rPr>
              <a:t>,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create</a:t>
            </a:r>
            <a:r>
              <a:rPr lang="en-US" sz="2000" dirty="0">
                <a:latin typeface="+mn-lt"/>
              </a:rPr>
              <a:t>, and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manage</a:t>
            </a:r>
            <a:r>
              <a:rPr lang="en-US" sz="2000" dirty="0">
                <a:latin typeface="+mn-lt"/>
              </a:rPr>
              <a:t> a collection of AWS resources</a:t>
            </a:r>
          </a:p>
          <a:p>
            <a:r>
              <a:rPr lang="en-US" sz="2000" dirty="0">
                <a:latin typeface="+mn-lt"/>
              </a:rPr>
              <a:t>AWS CloudFormation IaC is defined in templates that are authored in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JSON</a:t>
            </a:r>
            <a:r>
              <a:rPr lang="en-US" sz="2000" dirty="0">
                <a:latin typeface="+mn-lt"/>
              </a:rPr>
              <a:t> or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YAML</a:t>
            </a:r>
            <a:endParaRPr lang="en-US" sz="2000" dirty="0">
              <a:latin typeface="+mn-lt"/>
            </a:endParaRPr>
          </a:p>
          <a:p>
            <a:r>
              <a:rPr lang="en-US" sz="2000" dirty="0">
                <a:latin typeface="+mn-lt"/>
              </a:rPr>
              <a:t>A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stack</a:t>
            </a:r>
            <a:r>
              <a:rPr lang="en-US" sz="2000" dirty="0">
                <a:latin typeface="+mn-lt"/>
              </a:rPr>
              <a:t> is what you create when you use a template to create AWS resources</a:t>
            </a:r>
          </a:p>
          <a:p>
            <a:r>
              <a:rPr lang="en-US" sz="2000" dirty="0">
                <a:latin typeface="+mn-lt"/>
              </a:rPr>
              <a:t>Actions that are available on an existing stack include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update stack</a:t>
            </a:r>
            <a:r>
              <a:rPr lang="en-US" sz="2000" dirty="0">
                <a:latin typeface="+mn-lt"/>
              </a:rPr>
              <a:t>,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detect drift</a:t>
            </a:r>
            <a:r>
              <a:rPr lang="en-US" sz="2000" dirty="0">
                <a:latin typeface="+mn-lt"/>
              </a:rPr>
              <a:t>, and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delete stack</a:t>
            </a:r>
            <a:endParaRPr lang="en-US" sz="2000" dirty="0">
              <a:latin typeface="+mn-lt"/>
            </a:endParaRPr>
          </a:p>
          <a:p>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Quick Starts </a:t>
            </a:r>
            <a:r>
              <a:rPr lang="en-US" sz="2000" dirty="0">
                <a:latin typeface="+mn-lt"/>
              </a:rPr>
              <a:t>provide AWS CloudFormation templates that are built by solutions architects that that reflect AWS best practices</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29</a:t>
            </a:fld>
            <a:endParaRPr lang="en-US" dirty="0"/>
          </a:p>
        </p:txBody>
      </p:sp>
    </p:spTree>
    <p:custDataLst>
      <p:tags r:id="rId1"/>
    </p:custDataLst>
    <p:extLst>
      <p:ext uri="{BB962C8B-B14F-4D97-AF65-F5344CB8AC3E}">
        <p14:creationId xmlns:p14="http://schemas.microsoft.com/office/powerpoint/2010/main" val="356668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p>
          <a:p>
            <a:pPr lvl="1"/>
            <a:r>
              <a:rPr lang="en-US" dirty="0"/>
              <a:t>Recognize when to automate and why</a:t>
            </a:r>
          </a:p>
          <a:p>
            <a:pPr lvl="1"/>
            <a:r>
              <a:rPr lang="en-US" dirty="0"/>
              <a:t>Identify how to model, create, and manage a collection of AWS resources using AWS CloudFormation</a:t>
            </a:r>
          </a:p>
          <a:p>
            <a:pPr lvl="1"/>
            <a:r>
              <a:rPr lang="en-US" dirty="0"/>
              <a:t>Use the Quick Start AWS CloudFormation templates to set up an architecture</a:t>
            </a:r>
          </a:p>
          <a:p>
            <a:pPr lvl="1"/>
            <a:r>
              <a:rPr lang="en-US" dirty="0"/>
              <a:t>Indicate how to use AWS System Manager and AWS OpsWorks for infrastructure and deployment automation</a:t>
            </a:r>
          </a:p>
          <a:p>
            <a:pPr lvl="1"/>
            <a:r>
              <a:rPr lang="en-US" dirty="0"/>
              <a:t>Indicate how to use AWS Elastic Beanstalk to deploy simple applications</a:t>
            </a:r>
          </a:p>
          <a:p>
            <a:endParaRPr lang="en-US" dirty="0"/>
          </a:p>
          <a:p>
            <a:endParaRPr lang="en-US" dirty="0"/>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Automating Your Architecture</a:t>
            </a:r>
          </a:p>
        </p:txBody>
      </p:sp>
      <p:sp>
        <p:nvSpPr>
          <p:cNvPr id="2" name="Title 1"/>
          <p:cNvSpPr>
            <a:spLocks noGrp="1"/>
          </p:cNvSpPr>
          <p:nvPr>
            <p:ph type="title"/>
          </p:nvPr>
        </p:nvSpPr>
        <p:spPr/>
        <p:txBody>
          <a:bodyPr>
            <a:noAutofit/>
          </a:bodyPr>
          <a:lstStyle/>
          <a:p>
            <a:r>
              <a:rPr lang="en-US" sz="4000" dirty="0">
                <a:latin typeface="+mj-lt"/>
              </a:rPr>
              <a:t>Section 4: Automating deployments</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189430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DC68-F0D0-6B49-A189-7861ECE38FAC}"/>
              </a:ext>
            </a:extLst>
          </p:cNvPr>
          <p:cNvSpPr>
            <a:spLocks noGrp="1"/>
          </p:cNvSpPr>
          <p:nvPr>
            <p:ph type="title"/>
          </p:nvPr>
        </p:nvSpPr>
        <p:spPr>
          <a:xfrm>
            <a:off x="419100" y="365125"/>
            <a:ext cx="9239805" cy="474119"/>
          </a:xfrm>
        </p:spPr>
        <p:txBody>
          <a:bodyPr>
            <a:normAutofit fontScale="90000"/>
          </a:bodyPr>
          <a:lstStyle/>
          <a:p>
            <a:r>
              <a:rPr lang="en-US" dirty="0"/>
              <a:t>How will you keep your fleet updated?</a:t>
            </a:r>
          </a:p>
        </p:txBody>
      </p:sp>
      <p:sp>
        <p:nvSpPr>
          <p:cNvPr id="21" name="TextBox 20">
            <a:extLst>
              <a:ext uri="{FF2B5EF4-FFF2-40B4-BE49-F238E27FC236}">
                <a16:creationId xmlns:a16="http://schemas.microsoft.com/office/drawing/2014/main" id="{390791D6-0709-0045-B524-C10A9A5C135A}"/>
              </a:ext>
            </a:extLst>
          </p:cNvPr>
          <p:cNvSpPr txBox="1"/>
          <p:nvPr/>
        </p:nvSpPr>
        <p:spPr>
          <a:xfrm>
            <a:off x="573423" y="5094847"/>
            <a:ext cx="6083665" cy="923330"/>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You might have hundreds of instances to manage.</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How do you apply guest operating system (OS) patches and update the software that is installed on them? </a:t>
            </a:r>
          </a:p>
        </p:txBody>
      </p:sp>
      <p:pic>
        <p:nvPicPr>
          <p:cNvPr id="5" name="Picture 4" descr="a business person used a device to issue an &quot;update&quot; action.">
            <a:extLst>
              <a:ext uri="{FF2B5EF4-FFF2-40B4-BE49-F238E27FC236}">
                <a16:creationId xmlns:a16="http://schemas.microsoft.com/office/drawing/2014/main" id="{81492965-F6B4-FE40-9232-3B64FF55459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90325" y="2708202"/>
            <a:ext cx="4982833" cy="2221113"/>
          </a:xfrm>
          <a:prstGeom prst="rect">
            <a:avLst/>
          </a:prstGeom>
        </p:spPr>
      </p:pic>
      <p:sp>
        <p:nvSpPr>
          <p:cNvPr id="14" name="Right Arrow 13">
            <a:extLst>
              <a:ext uri="{FF2B5EF4-FFF2-40B4-BE49-F238E27FC236}">
                <a16:creationId xmlns:a16="http://schemas.microsoft.com/office/drawing/2014/main" id="{25B0AC04-80DA-D14F-9200-01A29B49BCC1}"/>
              </a:ext>
              <a:ext uri="{C183D7F6-B498-43B3-948B-1728B52AA6E4}">
                <adec:decorative xmlns:adec="http://schemas.microsoft.com/office/drawing/2017/decorative" val="1"/>
              </a:ext>
            </a:extLst>
          </p:cNvPr>
          <p:cNvSpPr/>
          <p:nvPr/>
        </p:nvSpPr>
        <p:spPr>
          <a:xfrm>
            <a:off x="6110463" y="3480032"/>
            <a:ext cx="878890" cy="495446"/>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A VPC with EC2 instances an a database running in a single AZ.">
            <a:extLst>
              <a:ext uri="{FF2B5EF4-FFF2-40B4-BE49-F238E27FC236}">
                <a16:creationId xmlns:a16="http://schemas.microsoft.com/office/drawing/2014/main" id="{BF3A31C7-55DC-504A-BCB7-6DD3252D0DF6}"/>
              </a:ext>
            </a:extLst>
          </p:cNvPr>
          <p:cNvGrpSpPr/>
          <p:nvPr/>
        </p:nvGrpSpPr>
        <p:grpSpPr>
          <a:xfrm>
            <a:off x="7196832" y="1561259"/>
            <a:ext cx="3133439" cy="4639877"/>
            <a:chOff x="7196832" y="1561259"/>
            <a:chExt cx="3133439" cy="4639877"/>
          </a:xfrm>
        </p:grpSpPr>
        <p:sp>
          <p:nvSpPr>
            <p:cNvPr id="49" name="Rounded Rectangle 17">
              <a:extLst>
                <a:ext uri="{FF2B5EF4-FFF2-40B4-BE49-F238E27FC236}">
                  <a16:creationId xmlns:a16="http://schemas.microsoft.com/office/drawing/2014/main" id="{2A3ADC1E-E6CA-6445-B8BE-A0BF0A144154}"/>
                </a:ext>
              </a:extLst>
            </p:cNvPr>
            <p:cNvSpPr/>
            <p:nvPr/>
          </p:nvSpPr>
          <p:spPr>
            <a:xfrm>
              <a:off x="7847510" y="2437934"/>
              <a:ext cx="1956284" cy="763405"/>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Rounded Rectangle 53">
              <a:extLst>
                <a:ext uri="{FF2B5EF4-FFF2-40B4-BE49-F238E27FC236}">
                  <a16:creationId xmlns:a16="http://schemas.microsoft.com/office/drawing/2014/main" id="{D2FD85AD-2847-E145-82B8-BBD276EE44A9}"/>
                </a:ext>
              </a:extLst>
            </p:cNvPr>
            <p:cNvSpPr/>
            <p:nvPr/>
          </p:nvSpPr>
          <p:spPr>
            <a:xfrm>
              <a:off x="7847510" y="3965325"/>
              <a:ext cx="1956284" cy="833284"/>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TextBox 37">
              <a:extLst>
                <a:ext uri="{FF2B5EF4-FFF2-40B4-BE49-F238E27FC236}">
                  <a16:creationId xmlns:a16="http://schemas.microsoft.com/office/drawing/2014/main" id="{60A56DD3-7AD1-FF49-848D-FB4CAFFC26CC}"/>
                </a:ext>
              </a:extLst>
            </p:cNvPr>
            <p:cNvSpPr txBox="1">
              <a:spLocks noChangeArrowheads="1"/>
            </p:cNvSpPr>
            <p:nvPr/>
          </p:nvSpPr>
          <p:spPr bwMode="auto">
            <a:xfrm>
              <a:off x="7511130" y="5100630"/>
              <a:ext cx="1196278" cy="584775"/>
            </a:xfrm>
            <a:prstGeom prst="rect">
              <a:avLst/>
            </a:prstGeom>
            <a:solidFill>
              <a:schemeClr val="bg1"/>
            </a:solidFill>
            <a:ln w="9525">
              <a:noFill/>
              <a:miter lim="800000"/>
              <a:headEnd/>
              <a:tailEnd/>
            </a:ln>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Primary database</a:t>
              </a:r>
            </a:p>
          </p:txBody>
        </p:sp>
        <p:cxnSp>
          <p:nvCxnSpPr>
            <p:cNvPr id="54" name="Straight Connector 98">
              <a:extLst>
                <a:ext uri="{FF2B5EF4-FFF2-40B4-BE49-F238E27FC236}">
                  <a16:creationId xmlns:a16="http://schemas.microsoft.com/office/drawing/2014/main" id="{3A233B47-1113-3542-B843-F5340E5D56FE}"/>
                </a:ext>
              </a:extLst>
            </p:cNvPr>
            <p:cNvCxnSpPr>
              <a:cxnSpLocks/>
              <a:stCxn id="69" idx="2"/>
              <a:endCxn id="66" idx="0"/>
            </p:cNvCxnSpPr>
            <p:nvPr/>
          </p:nvCxnSpPr>
          <p:spPr>
            <a:xfrm flipH="1">
              <a:off x="8390307" y="2031159"/>
              <a:ext cx="426065"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99">
              <a:extLst>
                <a:ext uri="{FF2B5EF4-FFF2-40B4-BE49-F238E27FC236}">
                  <a16:creationId xmlns:a16="http://schemas.microsoft.com/office/drawing/2014/main" id="{C19BB3BE-32E4-584A-B915-440F72E83A33}"/>
                </a:ext>
              </a:extLst>
            </p:cNvPr>
            <p:cNvCxnSpPr>
              <a:cxnSpLocks/>
              <a:stCxn id="69" idx="2"/>
              <a:endCxn id="67" idx="0"/>
            </p:cNvCxnSpPr>
            <p:nvPr/>
          </p:nvCxnSpPr>
          <p:spPr>
            <a:xfrm>
              <a:off x="8816372" y="2031159"/>
              <a:ext cx="398071" cy="52204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104">
              <a:extLst>
                <a:ext uri="{FF2B5EF4-FFF2-40B4-BE49-F238E27FC236}">
                  <a16:creationId xmlns:a16="http://schemas.microsoft.com/office/drawing/2014/main" id="{F9482572-6811-364F-B653-64E287A83CAD}"/>
                </a:ext>
              </a:extLst>
            </p:cNvPr>
            <p:cNvCxnSpPr>
              <a:cxnSpLocks/>
              <a:stCxn id="67" idx="2"/>
              <a:endCxn id="70" idx="0"/>
            </p:cNvCxnSpPr>
            <p:nvPr/>
          </p:nvCxnSpPr>
          <p:spPr>
            <a:xfrm flipH="1">
              <a:off x="8836659" y="3023108"/>
              <a:ext cx="377784"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105">
              <a:extLst>
                <a:ext uri="{FF2B5EF4-FFF2-40B4-BE49-F238E27FC236}">
                  <a16:creationId xmlns:a16="http://schemas.microsoft.com/office/drawing/2014/main" id="{87FF317C-CC9E-E34F-8D2E-152AB95C166E}"/>
                </a:ext>
              </a:extLst>
            </p:cNvPr>
            <p:cNvCxnSpPr>
              <a:cxnSpLocks/>
              <a:stCxn id="66" idx="2"/>
              <a:endCxn id="70" idx="0"/>
            </p:cNvCxnSpPr>
            <p:nvPr/>
          </p:nvCxnSpPr>
          <p:spPr>
            <a:xfrm>
              <a:off x="8390307" y="3023108"/>
              <a:ext cx="446352" cy="3257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615B122-6FBC-9442-8552-323DEB856448}"/>
                </a:ext>
              </a:extLst>
            </p:cNvPr>
            <p:cNvCxnSpPr>
              <a:cxnSpLocks/>
              <a:stCxn id="70" idx="2"/>
              <a:endCxn id="71" idx="0"/>
            </p:cNvCxnSpPr>
            <p:nvPr/>
          </p:nvCxnSpPr>
          <p:spPr>
            <a:xfrm flipH="1">
              <a:off x="8159909" y="3818759"/>
              <a:ext cx="676750"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29F393B-BA50-1C47-853D-E9DCF14D5009}"/>
                </a:ext>
              </a:extLst>
            </p:cNvPr>
            <p:cNvCxnSpPr>
              <a:cxnSpLocks/>
              <a:stCxn id="70" idx="2"/>
              <a:endCxn id="72" idx="0"/>
            </p:cNvCxnSpPr>
            <p:nvPr/>
          </p:nvCxnSpPr>
          <p:spPr>
            <a:xfrm>
              <a:off x="8836659" y="3818759"/>
              <a:ext cx="2372"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110">
              <a:extLst>
                <a:ext uri="{FF2B5EF4-FFF2-40B4-BE49-F238E27FC236}">
                  <a16:creationId xmlns:a16="http://schemas.microsoft.com/office/drawing/2014/main" id="{2F5CCDCA-4181-4B4D-A278-191199CEF92D}"/>
                </a:ext>
              </a:extLst>
            </p:cNvPr>
            <p:cNvCxnSpPr>
              <a:cxnSpLocks/>
              <a:stCxn id="70" idx="2"/>
              <a:endCxn id="73" idx="0"/>
            </p:cNvCxnSpPr>
            <p:nvPr/>
          </p:nvCxnSpPr>
          <p:spPr>
            <a:xfrm>
              <a:off x="8836659" y="3818759"/>
              <a:ext cx="646457" cy="31071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131">
              <a:extLst>
                <a:ext uri="{FF2B5EF4-FFF2-40B4-BE49-F238E27FC236}">
                  <a16:creationId xmlns:a16="http://schemas.microsoft.com/office/drawing/2014/main" id="{4EB09F0A-883F-824E-A307-57835E1573F9}"/>
                </a:ext>
              </a:extLst>
            </p:cNvPr>
            <p:cNvCxnSpPr>
              <a:cxnSpLocks/>
              <a:stCxn id="71" idx="2"/>
              <a:endCxn id="74" idx="0"/>
            </p:cNvCxnSpPr>
            <p:nvPr/>
          </p:nvCxnSpPr>
          <p:spPr>
            <a:xfrm>
              <a:off x="8159909" y="4599377"/>
              <a:ext cx="665658"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133">
              <a:extLst>
                <a:ext uri="{FF2B5EF4-FFF2-40B4-BE49-F238E27FC236}">
                  <a16:creationId xmlns:a16="http://schemas.microsoft.com/office/drawing/2014/main" id="{7E2D62F2-99C5-574F-AD9D-E7ECA7E8FE51}"/>
                </a:ext>
              </a:extLst>
            </p:cNvPr>
            <p:cNvCxnSpPr>
              <a:cxnSpLocks/>
              <a:stCxn id="72" idx="2"/>
              <a:endCxn id="74" idx="0"/>
            </p:cNvCxnSpPr>
            <p:nvPr/>
          </p:nvCxnSpPr>
          <p:spPr>
            <a:xfrm flipH="1">
              <a:off x="8825567" y="4599377"/>
              <a:ext cx="13464"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135">
              <a:extLst>
                <a:ext uri="{FF2B5EF4-FFF2-40B4-BE49-F238E27FC236}">
                  <a16:creationId xmlns:a16="http://schemas.microsoft.com/office/drawing/2014/main" id="{46FEBD19-1751-8847-BF7D-C5AF2AEAE20C}"/>
                </a:ext>
              </a:extLst>
            </p:cNvPr>
            <p:cNvCxnSpPr>
              <a:cxnSpLocks/>
              <a:stCxn id="73" idx="2"/>
              <a:endCxn id="74" idx="0"/>
            </p:cNvCxnSpPr>
            <p:nvPr/>
          </p:nvCxnSpPr>
          <p:spPr>
            <a:xfrm flipH="1">
              <a:off x="8825567" y="4599377"/>
              <a:ext cx="657549" cy="527551"/>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0DFD31A-1437-254A-A2E9-63675124901D}"/>
                </a:ext>
              </a:extLst>
            </p:cNvPr>
            <p:cNvSpPr/>
            <p:nvPr/>
          </p:nvSpPr>
          <p:spPr>
            <a:xfrm>
              <a:off x="7196832" y="1698754"/>
              <a:ext cx="3133439" cy="450238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65" name="Graphic 64">
              <a:extLst>
                <a:ext uri="{FF2B5EF4-FFF2-40B4-BE49-F238E27FC236}">
                  <a16:creationId xmlns:a16="http://schemas.microsoft.com/office/drawing/2014/main" id="{D0470164-C33F-7A4F-ACD8-2AFEDA907A6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832" y="1698753"/>
              <a:ext cx="330200" cy="330200"/>
            </a:xfrm>
            <a:prstGeom prst="rect">
              <a:avLst/>
            </a:prstGeom>
          </p:spPr>
        </p:pic>
        <p:pic>
          <p:nvPicPr>
            <p:cNvPr id="66" name="Graphic 65">
              <a:extLst>
                <a:ext uri="{FF2B5EF4-FFF2-40B4-BE49-F238E27FC236}">
                  <a16:creationId xmlns:a16="http://schemas.microsoft.com/office/drawing/2014/main" id="{7D690FCB-FC1D-BC47-8661-9EF1E576B03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5357" y="2553208"/>
              <a:ext cx="469900" cy="469900"/>
            </a:xfrm>
            <a:prstGeom prst="rect">
              <a:avLst/>
            </a:prstGeom>
          </p:spPr>
        </p:pic>
        <p:pic>
          <p:nvPicPr>
            <p:cNvPr id="67" name="Graphic 66">
              <a:extLst>
                <a:ext uri="{FF2B5EF4-FFF2-40B4-BE49-F238E27FC236}">
                  <a16:creationId xmlns:a16="http://schemas.microsoft.com/office/drawing/2014/main" id="{82352AAB-6CA6-D142-8B62-BA57F0446EE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9493" y="2553208"/>
              <a:ext cx="469900" cy="469900"/>
            </a:xfrm>
            <a:prstGeom prst="rect">
              <a:avLst/>
            </a:prstGeom>
          </p:spPr>
        </p:pic>
        <p:sp>
          <p:nvSpPr>
            <p:cNvPr id="68" name="Rectangle 67">
              <a:extLst>
                <a:ext uri="{FF2B5EF4-FFF2-40B4-BE49-F238E27FC236}">
                  <a16:creationId xmlns:a16="http://schemas.microsoft.com/office/drawing/2014/main" id="{90914AC8-96F0-324C-8E69-7667A635A1B9}"/>
                </a:ext>
              </a:extLst>
            </p:cNvPr>
            <p:cNvSpPr/>
            <p:nvPr/>
          </p:nvSpPr>
          <p:spPr>
            <a:xfrm>
              <a:off x="7397562" y="2092407"/>
              <a:ext cx="2744772" cy="392930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a:t>
              </a:r>
            </a:p>
          </p:txBody>
        </p:sp>
        <p:pic>
          <p:nvPicPr>
            <p:cNvPr id="69" name="Graphic 68">
              <a:extLst>
                <a:ext uri="{FF2B5EF4-FFF2-40B4-BE49-F238E27FC236}">
                  <a16:creationId xmlns:a16="http://schemas.microsoft.com/office/drawing/2014/main" id="{3FA292E8-AB24-D44F-B2F9-B7F96BCABDE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1422" y="1561259"/>
              <a:ext cx="469900" cy="469900"/>
            </a:xfrm>
            <a:prstGeom prst="rect">
              <a:avLst/>
            </a:prstGeom>
          </p:spPr>
        </p:pic>
        <p:pic>
          <p:nvPicPr>
            <p:cNvPr id="70" name="Graphic 69">
              <a:extLst>
                <a:ext uri="{FF2B5EF4-FFF2-40B4-BE49-F238E27FC236}">
                  <a16:creationId xmlns:a16="http://schemas.microsoft.com/office/drawing/2014/main" id="{D8F73784-02FF-734B-BD86-A94743BB38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01709" y="3348859"/>
              <a:ext cx="469900" cy="469900"/>
            </a:xfrm>
            <a:prstGeom prst="rect">
              <a:avLst/>
            </a:prstGeom>
          </p:spPr>
        </p:pic>
        <p:pic>
          <p:nvPicPr>
            <p:cNvPr id="71" name="Graphic 70">
              <a:extLst>
                <a:ext uri="{FF2B5EF4-FFF2-40B4-BE49-F238E27FC236}">
                  <a16:creationId xmlns:a16="http://schemas.microsoft.com/office/drawing/2014/main" id="{54488EF6-AF83-904A-87EF-416F5F108CF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24959" y="4129477"/>
              <a:ext cx="469900" cy="469900"/>
            </a:xfrm>
            <a:prstGeom prst="rect">
              <a:avLst/>
            </a:prstGeom>
          </p:spPr>
        </p:pic>
        <p:pic>
          <p:nvPicPr>
            <p:cNvPr id="72" name="Graphic 71">
              <a:extLst>
                <a:ext uri="{FF2B5EF4-FFF2-40B4-BE49-F238E27FC236}">
                  <a16:creationId xmlns:a16="http://schemas.microsoft.com/office/drawing/2014/main" id="{D764863C-093F-A147-945D-FC78000B134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4081" y="4129477"/>
              <a:ext cx="469900" cy="469900"/>
            </a:xfrm>
            <a:prstGeom prst="rect">
              <a:avLst/>
            </a:prstGeom>
          </p:spPr>
        </p:pic>
        <p:pic>
          <p:nvPicPr>
            <p:cNvPr id="73" name="Graphic 72">
              <a:extLst>
                <a:ext uri="{FF2B5EF4-FFF2-40B4-BE49-F238E27FC236}">
                  <a16:creationId xmlns:a16="http://schemas.microsoft.com/office/drawing/2014/main" id="{66ED130B-4DAD-2B40-A250-E1E212F9EEB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8166" y="4129477"/>
              <a:ext cx="469900" cy="469900"/>
            </a:xfrm>
            <a:prstGeom prst="rect">
              <a:avLst/>
            </a:prstGeom>
          </p:spPr>
        </p:pic>
        <p:pic>
          <p:nvPicPr>
            <p:cNvPr id="74" name="Graphic 73">
              <a:extLst>
                <a:ext uri="{FF2B5EF4-FFF2-40B4-BE49-F238E27FC236}">
                  <a16:creationId xmlns:a16="http://schemas.microsoft.com/office/drawing/2014/main" id="{679181D0-093F-F647-B141-EEE11EDB8FF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0617" y="5126928"/>
              <a:ext cx="469900" cy="469900"/>
            </a:xfrm>
            <a:prstGeom prst="rect">
              <a:avLst/>
            </a:prstGeom>
          </p:spPr>
        </p:pic>
      </p:grpSp>
      <p:sp>
        <p:nvSpPr>
          <p:cNvPr id="3" name="Footer Placeholder 2">
            <a:extLst>
              <a:ext uri="{FF2B5EF4-FFF2-40B4-BE49-F238E27FC236}">
                <a16:creationId xmlns:a16="http://schemas.microsoft.com/office/drawing/2014/main" id="{0B01708D-88EC-694B-A2B2-BDC550BBEDF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D68A458-29B9-0445-B603-D1B00449B073}"/>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1715887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AWS Systems Manager</a:t>
            </a:r>
          </a:p>
        </p:txBody>
      </p:sp>
      <p:pic>
        <p:nvPicPr>
          <p:cNvPr id="36" name="Graphic 71">
            <a:extLst>
              <a:ext uri="{FF2B5EF4-FFF2-40B4-BE49-F238E27FC236}">
                <a16:creationId xmlns:a16="http://schemas.microsoft.com/office/drawing/2014/main" id="{1B7A9C64-4601-C44B-98CA-6AE6E20925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8797" y="2697486"/>
            <a:ext cx="1188720" cy="1188720"/>
          </a:xfrm>
          <a:prstGeom prst="rect">
            <a:avLst/>
          </a:prstGeom>
        </p:spPr>
      </p:pic>
      <p:sp>
        <p:nvSpPr>
          <p:cNvPr id="35" name="TextBox 34">
            <a:extLst>
              <a:ext uri="{FF2B5EF4-FFF2-40B4-BE49-F238E27FC236}">
                <a16:creationId xmlns:a16="http://schemas.microsoft.com/office/drawing/2014/main" id="{DE775941-D4C9-8B44-B3B1-060141A5E9E3}"/>
              </a:ext>
            </a:extLst>
          </p:cNvPr>
          <p:cNvSpPr txBox="1"/>
          <p:nvPr/>
        </p:nvSpPr>
        <p:spPr>
          <a:xfrm>
            <a:off x="646561" y="3997832"/>
            <a:ext cx="2103422" cy="646331"/>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AWS Systems Manager</a:t>
            </a:r>
          </a:p>
        </p:txBody>
      </p:sp>
      <p:sp>
        <p:nvSpPr>
          <p:cNvPr id="31" name="Rectangle 30">
            <a:extLst>
              <a:ext uri="{FF2B5EF4-FFF2-40B4-BE49-F238E27FC236}">
                <a16:creationId xmlns:a16="http://schemas.microsoft.com/office/drawing/2014/main" id="{4AD28C34-ECD3-934E-95E0-F18662C9A254}"/>
              </a:ext>
              <a:ext uri="{C183D7F6-B498-43B3-948B-1728B52AA6E4}">
                <adec:decorative xmlns:adec="http://schemas.microsoft.com/office/drawing/2017/decorative" val="1"/>
              </a:ext>
            </a:extLst>
          </p:cNvPr>
          <p:cNvSpPr/>
          <p:nvPr/>
        </p:nvSpPr>
        <p:spPr>
          <a:xfrm>
            <a:off x="572706" y="2293985"/>
            <a:ext cx="2180995" cy="274693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FB993FD-AB8F-7140-A3EA-2E26C86F2A7A}"/>
              </a:ext>
            </a:extLst>
          </p:cNvPr>
          <p:cNvSpPr txBox="1"/>
          <p:nvPr/>
        </p:nvSpPr>
        <p:spPr>
          <a:xfrm>
            <a:off x="4762853" y="1359725"/>
            <a:ext cx="5054589" cy="954107"/>
          </a:xfrm>
          <a:prstGeom prst="rect">
            <a:avLst/>
          </a:prstGeom>
          <a:noFill/>
        </p:spPr>
        <p:txBody>
          <a:bodyPr wrap="none" rtlCol="0">
            <a:spAutoFit/>
          </a:bodyPr>
          <a:lstStyle/>
          <a:p>
            <a:r>
              <a:rPr lang="en-US" sz="2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Gain operational insights and </a:t>
            </a:r>
            <a:br>
              <a:rPr lang="en-US" sz="2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sz="28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take action on AWS resources.</a:t>
            </a:r>
          </a:p>
        </p:txBody>
      </p:sp>
      <p:sp>
        <p:nvSpPr>
          <p:cNvPr id="5" name="Content Placeholder 4">
            <a:extLst>
              <a:ext uri="{FF2B5EF4-FFF2-40B4-BE49-F238E27FC236}">
                <a16:creationId xmlns:a16="http://schemas.microsoft.com/office/drawing/2014/main" id="{7E3288D7-4072-3E49-B7E0-1ED5283AEB54}"/>
              </a:ext>
            </a:extLst>
          </p:cNvPr>
          <p:cNvSpPr>
            <a:spLocks noGrp="1"/>
          </p:cNvSpPr>
          <p:nvPr>
            <p:ph idx="1"/>
          </p:nvPr>
        </p:nvSpPr>
        <p:spPr>
          <a:xfrm>
            <a:off x="3116916" y="2509003"/>
            <a:ext cx="8428523" cy="3666767"/>
          </a:xfrm>
        </p:spPr>
        <p:txBody>
          <a:bodyPr/>
          <a:lstStyle/>
          <a:p>
            <a:r>
              <a:rPr lang="en-US" dirty="0"/>
              <a:t>Automates operational tasks </a:t>
            </a:r>
          </a:p>
          <a:p>
            <a:pPr lvl="1"/>
            <a:r>
              <a:rPr lang="en-US" dirty="0"/>
              <a:t>Example: Apply OS patches and software upgrades across a fleet of EC2 instances</a:t>
            </a:r>
          </a:p>
          <a:p>
            <a:pPr lvl="3"/>
            <a:endParaRPr lang="en-US" dirty="0"/>
          </a:p>
          <a:p>
            <a:r>
              <a:rPr lang="en-US" dirty="0"/>
              <a:t>Simplifies resource and application management</a:t>
            </a:r>
          </a:p>
          <a:p>
            <a:pPr lvl="1"/>
            <a:r>
              <a:rPr lang="en-US" dirty="0"/>
              <a:t>Manage software inventory</a:t>
            </a:r>
          </a:p>
          <a:p>
            <a:pPr lvl="1"/>
            <a:r>
              <a:rPr lang="en-US" dirty="0"/>
              <a:t>View detailed system configurations across the fleet</a:t>
            </a:r>
          </a:p>
          <a:p>
            <a:pPr lvl="3"/>
            <a:endParaRPr lang="en-US" dirty="0"/>
          </a:p>
          <a:p>
            <a:r>
              <a:rPr lang="en-US" dirty="0"/>
              <a:t>Manages servers on-premises and in the cloud</a:t>
            </a:r>
          </a:p>
        </p:txBody>
      </p:sp>
      <p:sp>
        <p:nvSpPr>
          <p:cNvPr id="21"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32</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090697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E126-7BEE-3742-B12B-5AEF8E55FB22}"/>
              </a:ext>
            </a:extLst>
          </p:cNvPr>
          <p:cNvSpPr>
            <a:spLocks noGrp="1"/>
          </p:cNvSpPr>
          <p:nvPr>
            <p:ph type="title"/>
          </p:nvPr>
        </p:nvSpPr>
        <p:spPr/>
        <p:txBody>
          <a:bodyPr/>
          <a:lstStyle/>
          <a:p>
            <a:r>
              <a:rPr lang="en-US" dirty="0"/>
              <a:t>Systems Manager capabilities</a:t>
            </a:r>
          </a:p>
        </p:txBody>
      </p:sp>
      <p:grpSp>
        <p:nvGrpSpPr>
          <p:cNvPr id="6" name="Group 5" descr="AWS Systems Manager is used to update, manage, and configure a set of EC2 instance that have the SSM Agent installed. Monitoring information is returned.">
            <a:extLst>
              <a:ext uri="{FF2B5EF4-FFF2-40B4-BE49-F238E27FC236}">
                <a16:creationId xmlns:a16="http://schemas.microsoft.com/office/drawing/2014/main" id="{23684614-883A-3343-8069-2A47C5D70B44}"/>
              </a:ext>
            </a:extLst>
          </p:cNvPr>
          <p:cNvGrpSpPr/>
          <p:nvPr/>
        </p:nvGrpSpPr>
        <p:grpSpPr>
          <a:xfrm>
            <a:off x="2132024" y="1514531"/>
            <a:ext cx="7716837" cy="1762356"/>
            <a:chOff x="2132024" y="1514531"/>
            <a:chExt cx="7716837" cy="1762356"/>
          </a:xfrm>
        </p:grpSpPr>
        <p:sp>
          <p:nvSpPr>
            <p:cNvPr id="44" name="Rectangle 43">
              <a:extLst>
                <a:ext uri="{FF2B5EF4-FFF2-40B4-BE49-F238E27FC236}">
                  <a16:creationId xmlns:a16="http://schemas.microsoft.com/office/drawing/2014/main" id="{79BC8289-6473-1340-BD62-C75479D9B057}"/>
                </a:ext>
              </a:extLst>
            </p:cNvPr>
            <p:cNvSpPr/>
            <p:nvPr/>
          </p:nvSpPr>
          <p:spPr>
            <a:xfrm>
              <a:off x="6965071" y="1916853"/>
              <a:ext cx="2883790" cy="11973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b="1" dirty="0">
                <a:ln w="0"/>
                <a:solidFill>
                  <a:srgbClr val="D86613"/>
                </a:solidFill>
              </a:endParaRPr>
            </a:p>
          </p:txBody>
        </p:sp>
        <p:sp>
          <p:nvSpPr>
            <p:cNvPr id="43" name="Rectangle 42">
              <a:extLst>
                <a:ext uri="{FF2B5EF4-FFF2-40B4-BE49-F238E27FC236}">
                  <a16:creationId xmlns:a16="http://schemas.microsoft.com/office/drawing/2014/main" id="{EC28EE59-8F53-DE43-BC19-ED7CEA8F38A3}"/>
                </a:ext>
              </a:extLst>
            </p:cNvPr>
            <p:cNvSpPr/>
            <p:nvPr/>
          </p:nvSpPr>
          <p:spPr>
            <a:xfrm>
              <a:off x="6812671" y="1764453"/>
              <a:ext cx="2883790" cy="119737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ln w="0"/>
                  <a:solidFill>
                    <a:srgbClr val="D86613"/>
                  </a:solidFill>
                </a:rPr>
                <a:t>"Managed" EC2 instances</a:t>
              </a:r>
            </a:p>
          </p:txBody>
        </p:sp>
        <p:sp>
          <p:nvSpPr>
            <p:cNvPr id="37" name="Rectangle 36">
              <a:extLst>
                <a:ext uri="{FF2B5EF4-FFF2-40B4-BE49-F238E27FC236}">
                  <a16:creationId xmlns:a16="http://schemas.microsoft.com/office/drawing/2014/main" id="{C30C673F-4CF6-3A46-B169-CD0DF748FBC8}"/>
                </a:ext>
              </a:extLst>
            </p:cNvPr>
            <p:cNvSpPr/>
            <p:nvPr/>
          </p:nvSpPr>
          <p:spPr>
            <a:xfrm>
              <a:off x="6660271" y="1612053"/>
              <a:ext cx="2883790" cy="119737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tx1"/>
                  </a:solidFill>
                  <a:ea typeface="Amazon Ember" panose="02000000000000000000" pitchFamily="2" charset="0"/>
                </a:rPr>
                <a:t>Managed EC2 instances</a:t>
              </a:r>
            </a:p>
          </p:txBody>
        </p:sp>
        <p:sp>
          <p:nvSpPr>
            <p:cNvPr id="17" name="TextBox 16">
              <a:extLst>
                <a:ext uri="{FF2B5EF4-FFF2-40B4-BE49-F238E27FC236}">
                  <a16:creationId xmlns:a16="http://schemas.microsoft.com/office/drawing/2014/main" id="{BF08EEB9-2050-274B-ACB2-142CB4D2A892}"/>
                </a:ext>
              </a:extLst>
            </p:cNvPr>
            <p:cNvSpPr txBox="1"/>
            <p:nvPr/>
          </p:nvSpPr>
          <p:spPr>
            <a:xfrm>
              <a:off x="6897814" y="2203475"/>
              <a:ext cx="2399422"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SSM Agent installed</a:t>
              </a:r>
            </a:p>
          </p:txBody>
        </p:sp>
        <p:pic>
          <p:nvPicPr>
            <p:cNvPr id="34" name="Graphic 71">
              <a:extLst>
                <a:ext uri="{FF2B5EF4-FFF2-40B4-BE49-F238E27FC236}">
                  <a16:creationId xmlns:a16="http://schemas.microsoft.com/office/drawing/2014/main" id="{FA1AFDD2-2EC9-2743-8842-875918C60C6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6150" y="1514531"/>
              <a:ext cx="1075171" cy="1075171"/>
            </a:xfrm>
            <a:prstGeom prst="rect">
              <a:avLst/>
            </a:prstGeom>
          </p:spPr>
        </p:pic>
        <p:sp>
          <p:nvSpPr>
            <p:cNvPr id="35" name="TextBox 34">
              <a:extLst>
                <a:ext uri="{FF2B5EF4-FFF2-40B4-BE49-F238E27FC236}">
                  <a16:creationId xmlns:a16="http://schemas.microsoft.com/office/drawing/2014/main" id="{C10630B6-42C1-444F-B9A2-F7344E282A72}"/>
                </a:ext>
              </a:extLst>
            </p:cNvPr>
            <p:cNvSpPr txBox="1"/>
            <p:nvPr/>
          </p:nvSpPr>
          <p:spPr>
            <a:xfrm>
              <a:off x="2132024" y="2692112"/>
              <a:ext cx="210342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AWS Systems Manager</a:t>
              </a:r>
            </a:p>
          </p:txBody>
        </p:sp>
        <p:pic>
          <p:nvPicPr>
            <p:cNvPr id="36" name="Graphic 35">
              <a:extLst>
                <a:ext uri="{FF2B5EF4-FFF2-40B4-BE49-F238E27FC236}">
                  <a16:creationId xmlns:a16="http://schemas.microsoft.com/office/drawing/2014/main" id="{8DF5BCCD-71E5-3E45-A231-F1127A172F1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0271" y="1612053"/>
              <a:ext cx="330200" cy="330200"/>
            </a:xfrm>
            <a:prstGeom prst="rect">
              <a:avLst/>
            </a:prstGeom>
          </p:spPr>
        </p:pic>
        <p:sp>
          <p:nvSpPr>
            <p:cNvPr id="38" name="Rectangle 37">
              <a:extLst>
                <a:ext uri="{FF2B5EF4-FFF2-40B4-BE49-F238E27FC236}">
                  <a16:creationId xmlns:a16="http://schemas.microsoft.com/office/drawing/2014/main" id="{EB89D1B5-AD36-964E-BACC-DBCF702EB408}"/>
                </a:ext>
              </a:extLst>
            </p:cNvPr>
            <p:cNvSpPr/>
            <p:nvPr/>
          </p:nvSpPr>
          <p:spPr>
            <a:xfrm>
              <a:off x="6858727" y="2203476"/>
              <a:ext cx="2140386" cy="37681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3417C883-F396-5E4E-B037-36C886DEAA1E}"/>
                </a:ext>
              </a:extLst>
            </p:cNvPr>
            <p:cNvCxnSpPr>
              <a:cxnSpLocks/>
            </p:cNvCxnSpPr>
            <p:nvPr/>
          </p:nvCxnSpPr>
          <p:spPr>
            <a:xfrm flipV="1">
              <a:off x="3890588" y="1986394"/>
              <a:ext cx="2595942"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A802ED-3774-CD44-8089-D6BDC2E2533D}"/>
                </a:ext>
              </a:extLst>
            </p:cNvPr>
            <p:cNvSpPr txBox="1"/>
            <p:nvPr/>
          </p:nvSpPr>
          <p:spPr>
            <a:xfrm>
              <a:off x="3846954" y="1633818"/>
              <a:ext cx="267252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Update, manage, configure </a:t>
              </a:r>
            </a:p>
          </p:txBody>
        </p:sp>
        <p:cxnSp>
          <p:nvCxnSpPr>
            <p:cNvPr id="45" name="Straight Arrow Connector 44">
              <a:extLst>
                <a:ext uri="{FF2B5EF4-FFF2-40B4-BE49-F238E27FC236}">
                  <a16:creationId xmlns:a16="http://schemas.microsoft.com/office/drawing/2014/main" id="{92999EDD-A4C8-1D46-931A-8E739AAAD864}"/>
                </a:ext>
              </a:extLst>
            </p:cNvPr>
            <p:cNvCxnSpPr>
              <a:cxnSpLocks/>
            </p:cNvCxnSpPr>
            <p:nvPr/>
          </p:nvCxnSpPr>
          <p:spPr>
            <a:xfrm flipH="1">
              <a:off x="3894392" y="2210741"/>
              <a:ext cx="248429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9AA1B6D-D1C6-6E48-8F83-2D75443B7DA7}"/>
                </a:ext>
              </a:extLst>
            </p:cNvPr>
            <p:cNvSpPr txBox="1"/>
            <p:nvPr/>
          </p:nvSpPr>
          <p:spPr>
            <a:xfrm>
              <a:off x="3968146" y="2259534"/>
              <a:ext cx="2339102"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Monitoring information </a:t>
              </a:r>
            </a:p>
          </p:txBody>
        </p:sp>
      </p:grpSp>
      <p:grpSp>
        <p:nvGrpSpPr>
          <p:cNvPr id="7" name="Group 6" descr="9 different features of AWS Systems Manager are listed - each is mentioned and described in the notes below the slide.">
            <a:extLst>
              <a:ext uri="{FF2B5EF4-FFF2-40B4-BE49-F238E27FC236}">
                <a16:creationId xmlns:a16="http://schemas.microsoft.com/office/drawing/2014/main" id="{9066F89C-2DEC-D545-8190-F6991868D278}"/>
              </a:ext>
            </a:extLst>
          </p:cNvPr>
          <p:cNvGrpSpPr/>
          <p:nvPr/>
        </p:nvGrpSpPr>
        <p:grpSpPr>
          <a:xfrm>
            <a:off x="808451" y="4141773"/>
            <a:ext cx="10878779" cy="1725677"/>
            <a:chOff x="808451" y="4141773"/>
            <a:chExt cx="10878779" cy="1725677"/>
          </a:xfrm>
        </p:grpSpPr>
        <p:sp>
          <p:nvSpPr>
            <p:cNvPr id="8" name="TextBox 7">
              <a:extLst>
                <a:ext uri="{FF2B5EF4-FFF2-40B4-BE49-F238E27FC236}">
                  <a16:creationId xmlns:a16="http://schemas.microsoft.com/office/drawing/2014/main" id="{68478B38-5F63-A84D-A236-1376E813653E}"/>
                </a:ext>
              </a:extLst>
            </p:cNvPr>
            <p:cNvSpPr txBox="1"/>
            <p:nvPr/>
          </p:nvSpPr>
          <p:spPr>
            <a:xfrm>
              <a:off x="1492246" y="4182752"/>
              <a:ext cx="2153255"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Run Command</a:t>
              </a:r>
            </a:p>
          </p:txBody>
        </p:sp>
        <p:sp>
          <p:nvSpPr>
            <p:cNvPr id="10" name="TextBox 9">
              <a:extLst>
                <a:ext uri="{FF2B5EF4-FFF2-40B4-BE49-F238E27FC236}">
                  <a16:creationId xmlns:a16="http://schemas.microsoft.com/office/drawing/2014/main" id="{04A5FD01-0FA6-0F4C-BD52-B6616CD8AE8D}"/>
                </a:ext>
              </a:extLst>
            </p:cNvPr>
            <p:cNvSpPr txBox="1"/>
            <p:nvPr/>
          </p:nvSpPr>
          <p:spPr>
            <a:xfrm>
              <a:off x="1492246" y="4787780"/>
              <a:ext cx="2743200"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Patch Manager</a:t>
              </a:r>
            </a:p>
          </p:txBody>
        </p:sp>
        <p:sp>
          <p:nvSpPr>
            <p:cNvPr id="12" name="TextBox 11">
              <a:extLst>
                <a:ext uri="{FF2B5EF4-FFF2-40B4-BE49-F238E27FC236}">
                  <a16:creationId xmlns:a16="http://schemas.microsoft.com/office/drawing/2014/main" id="{5E55B4D3-1779-8848-8A44-33ABA5669D61}"/>
                </a:ext>
              </a:extLst>
            </p:cNvPr>
            <p:cNvSpPr txBox="1"/>
            <p:nvPr/>
          </p:nvSpPr>
          <p:spPr>
            <a:xfrm>
              <a:off x="5270590" y="4182752"/>
              <a:ext cx="3490384"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Maintenance Windows</a:t>
              </a:r>
            </a:p>
          </p:txBody>
        </p:sp>
        <p:sp>
          <p:nvSpPr>
            <p:cNvPr id="14" name="TextBox 13">
              <a:extLst>
                <a:ext uri="{FF2B5EF4-FFF2-40B4-BE49-F238E27FC236}">
                  <a16:creationId xmlns:a16="http://schemas.microsoft.com/office/drawing/2014/main" id="{7D01BEDA-5F3B-A940-836F-A7C353CEA05A}"/>
                </a:ext>
              </a:extLst>
            </p:cNvPr>
            <p:cNvSpPr txBox="1"/>
            <p:nvPr/>
          </p:nvSpPr>
          <p:spPr>
            <a:xfrm>
              <a:off x="5270590" y="4787780"/>
              <a:ext cx="2590272"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State Manager</a:t>
              </a:r>
            </a:p>
          </p:txBody>
        </p:sp>
        <p:sp>
          <p:nvSpPr>
            <p:cNvPr id="24" name="TextBox 23">
              <a:extLst>
                <a:ext uri="{FF2B5EF4-FFF2-40B4-BE49-F238E27FC236}">
                  <a16:creationId xmlns:a16="http://schemas.microsoft.com/office/drawing/2014/main" id="{1C340E7A-CB50-F941-BEAF-5C39D14D84DD}"/>
                </a:ext>
              </a:extLst>
            </p:cNvPr>
            <p:cNvSpPr txBox="1"/>
            <p:nvPr/>
          </p:nvSpPr>
          <p:spPr>
            <a:xfrm>
              <a:off x="5270590" y="5392807"/>
              <a:ext cx="2256706"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Inventory</a:t>
              </a:r>
            </a:p>
          </p:txBody>
        </p:sp>
        <p:pic>
          <p:nvPicPr>
            <p:cNvPr id="25" name="Graphic 24">
              <a:extLst>
                <a:ext uri="{FF2B5EF4-FFF2-40B4-BE49-F238E27FC236}">
                  <a16:creationId xmlns:a16="http://schemas.microsoft.com/office/drawing/2014/main" id="{DFF87373-0D1C-8045-AB92-5CDAC38E679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941" y="4141773"/>
              <a:ext cx="457200" cy="457200"/>
            </a:xfrm>
            <a:prstGeom prst="rect">
              <a:avLst/>
            </a:prstGeom>
          </p:spPr>
        </p:pic>
        <p:pic>
          <p:nvPicPr>
            <p:cNvPr id="26" name="Graphic 25">
              <a:extLst>
                <a:ext uri="{FF2B5EF4-FFF2-40B4-BE49-F238E27FC236}">
                  <a16:creationId xmlns:a16="http://schemas.microsoft.com/office/drawing/2014/main" id="{1EE434F4-C138-7340-B65F-6D07D730C40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9683" y="4736533"/>
              <a:ext cx="457200" cy="457200"/>
            </a:xfrm>
            <a:prstGeom prst="rect">
              <a:avLst/>
            </a:prstGeom>
          </p:spPr>
        </p:pic>
        <p:pic>
          <p:nvPicPr>
            <p:cNvPr id="27" name="Graphic 26">
              <a:extLst>
                <a:ext uri="{FF2B5EF4-FFF2-40B4-BE49-F238E27FC236}">
                  <a16:creationId xmlns:a16="http://schemas.microsoft.com/office/drawing/2014/main" id="{CE6DDC08-2B19-AA45-BD04-7D87BBCFBC1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65701" y="5379182"/>
              <a:ext cx="457200" cy="457200"/>
            </a:xfrm>
            <a:prstGeom prst="rect">
              <a:avLst/>
            </a:prstGeom>
          </p:spPr>
        </p:pic>
        <p:pic>
          <p:nvPicPr>
            <p:cNvPr id="28" name="Graphic 27">
              <a:extLst>
                <a:ext uri="{FF2B5EF4-FFF2-40B4-BE49-F238E27FC236}">
                  <a16:creationId xmlns:a16="http://schemas.microsoft.com/office/drawing/2014/main" id="{8A6AC385-F44A-1C43-A5A3-ED64609FF3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53818" y="4141773"/>
              <a:ext cx="457200" cy="457200"/>
            </a:xfrm>
            <a:prstGeom prst="rect">
              <a:avLst/>
            </a:prstGeom>
          </p:spPr>
        </p:pic>
        <p:pic>
          <p:nvPicPr>
            <p:cNvPr id="29" name="Graphic 28">
              <a:extLst>
                <a:ext uri="{FF2B5EF4-FFF2-40B4-BE49-F238E27FC236}">
                  <a16:creationId xmlns:a16="http://schemas.microsoft.com/office/drawing/2014/main" id="{66B59F40-C9D7-E044-AFE8-C48F2DC501C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9800" y="4736533"/>
              <a:ext cx="457200" cy="457200"/>
            </a:xfrm>
            <a:prstGeom prst="rect">
              <a:avLst/>
            </a:prstGeom>
          </p:spPr>
        </p:pic>
        <p:grpSp>
          <p:nvGrpSpPr>
            <p:cNvPr id="33" name="Group 32">
              <a:extLst>
                <a:ext uri="{FF2B5EF4-FFF2-40B4-BE49-F238E27FC236}">
                  <a16:creationId xmlns:a16="http://schemas.microsoft.com/office/drawing/2014/main" id="{2C313326-2118-CC4A-8287-21AD63D7C236}"/>
                </a:ext>
              </a:extLst>
            </p:cNvPr>
            <p:cNvGrpSpPr/>
            <p:nvPr/>
          </p:nvGrpSpPr>
          <p:grpSpPr>
            <a:xfrm>
              <a:off x="808451" y="5410250"/>
              <a:ext cx="650323" cy="457200"/>
              <a:chOff x="1107955" y="4987227"/>
              <a:chExt cx="650323" cy="523220"/>
            </a:xfrm>
          </p:grpSpPr>
          <p:sp>
            <p:nvSpPr>
              <p:cNvPr id="23" name="Rectangle 22">
                <a:extLst>
                  <a:ext uri="{FF2B5EF4-FFF2-40B4-BE49-F238E27FC236}">
                    <a16:creationId xmlns:a16="http://schemas.microsoft.com/office/drawing/2014/main" id="{3DCCD691-C9C9-8543-B27A-29A5434E1285}"/>
                  </a:ext>
                </a:extLst>
              </p:cNvPr>
              <p:cNvSpPr/>
              <p:nvPr/>
            </p:nvSpPr>
            <p:spPr>
              <a:xfrm>
                <a:off x="1118198" y="4992827"/>
                <a:ext cx="640080" cy="439944"/>
              </a:xfrm>
              <a:prstGeom prst="rect">
                <a:avLst/>
              </a:prstGeom>
              <a:noFill/>
              <a:ln w="28575">
                <a:solidFill>
                  <a:srgbClr val="D75B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75B88"/>
                  </a:solidFill>
                </a:endParaRPr>
              </a:p>
            </p:txBody>
          </p:sp>
          <p:sp>
            <p:nvSpPr>
              <p:cNvPr id="30" name="TextBox 29">
                <a:extLst>
                  <a:ext uri="{FF2B5EF4-FFF2-40B4-BE49-F238E27FC236}">
                    <a16:creationId xmlns:a16="http://schemas.microsoft.com/office/drawing/2014/main" id="{AA54C9DA-396E-434A-BEE2-BE19EE57CB8F}"/>
                  </a:ext>
                </a:extLst>
              </p:cNvPr>
              <p:cNvSpPr txBox="1"/>
              <p:nvPr/>
            </p:nvSpPr>
            <p:spPr>
              <a:xfrm>
                <a:off x="1107955" y="4987227"/>
                <a:ext cx="394660" cy="523220"/>
              </a:xfrm>
              <a:prstGeom prst="rect">
                <a:avLst/>
              </a:prstGeom>
              <a:noFill/>
              <a:ln>
                <a:noFill/>
              </a:ln>
            </p:spPr>
            <p:txBody>
              <a:bodyPr wrap="none" rtlCol="0">
                <a:spAutoFit/>
              </a:bodyPr>
              <a:lstStyle/>
              <a:p>
                <a:r>
                  <a:rPr lang="en-US" sz="28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&gt;</a:t>
                </a:r>
              </a:p>
            </p:txBody>
          </p:sp>
          <p:cxnSp>
            <p:nvCxnSpPr>
              <p:cNvPr id="32" name="Straight Connector 31">
                <a:extLst>
                  <a:ext uri="{FF2B5EF4-FFF2-40B4-BE49-F238E27FC236}">
                    <a16:creationId xmlns:a16="http://schemas.microsoft.com/office/drawing/2014/main" id="{6BDDE650-CA5F-124F-BA08-1A6D14A8B472}"/>
                  </a:ext>
                </a:extLst>
              </p:cNvPr>
              <p:cNvCxnSpPr/>
              <p:nvPr/>
            </p:nvCxnSpPr>
            <p:spPr>
              <a:xfrm>
                <a:off x="1130636" y="5090112"/>
                <a:ext cx="598610" cy="0"/>
              </a:xfrm>
              <a:prstGeom prst="line">
                <a:avLst/>
              </a:prstGeom>
              <a:ln w="12700">
                <a:solidFill>
                  <a:srgbClr val="D75B88"/>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F88556E5-0C5C-B146-BA94-2A9AB5DB931F}"/>
                </a:ext>
              </a:extLst>
            </p:cNvPr>
            <p:cNvSpPr txBox="1"/>
            <p:nvPr/>
          </p:nvSpPr>
          <p:spPr>
            <a:xfrm>
              <a:off x="1492246" y="5392807"/>
              <a:ext cx="2743200" cy="430887"/>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Session Manager</a:t>
              </a:r>
            </a:p>
          </p:txBody>
        </p:sp>
        <p:sp>
          <p:nvSpPr>
            <p:cNvPr id="41" name="TextBox 40">
              <a:extLst>
                <a:ext uri="{FF2B5EF4-FFF2-40B4-BE49-F238E27FC236}">
                  <a16:creationId xmlns:a16="http://schemas.microsoft.com/office/drawing/2014/main" id="{C4794575-18CA-5944-94A7-A5DF43ED4016}"/>
                </a:ext>
              </a:extLst>
            </p:cNvPr>
            <p:cNvSpPr txBox="1"/>
            <p:nvPr/>
          </p:nvSpPr>
          <p:spPr>
            <a:xfrm>
              <a:off x="9283282" y="4182752"/>
              <a:ext cx="2403948"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Parameter Store</a:t>
              </a:r>
            </a:p>
          </p:txBody>
        </p:sp>
        <p:pic>
          <p:nvPicPr>
            <p:cNvPr id="46" name="Graphic 45">
              <a:extLst>
                <a:ext uri="{FF2B5EF4-FFF2-40B4-BE49-F238E27FC236}">
                  <a16:creationId xmlns:a16="http://schemas.microsoft.com/office/drawing/2014/main" id="{F6D0AD56-2CEC-5549-BF4C-9E4E4FDE2A8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828691" y="4141773"/>
              <a:ext cx="457200" cy="457200"/>
            </a:xfrm>
            <a:prstGeom prst="rect">
              <a:avLst/>
            </a:prstGeom>
          </p:spPr>
        </p:pic>
        <p:sp>
          <p:nvSpPr>
            <p:cNvPr id="47" name="TextBox 46">
              <a:extLst>
                <a:ext uri="{FF2B5EF4-FFF2-40B4-BE49-F238E27FC236}">
                  <a16:creationId xmlns:a16="http://schemas.microsoft.com/office/drawing/2014/main" id="{F91105A1-E9F1-C540-ADD4-71D2D7E307E0}"/>
                </a:ext>
              </a:extLst>
            </p:cNvPr>
            <p:cNvSpPr txBox="1"/>
            <p:nvPr/>
          </p:nvSpPr>
          <p:spPr>
            <a:xfrm>
              <a:off x="9283282" y="4787780"/>
              <a:ext cx="2070717"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Automation</a:t>
              </a:r>
            </a:p>
          </p:txBody>
        </p:sp>
        <p:pic>
          <p:nvPicPr>
            <p:cNvPr id="49" name="Graphic 48">
              <a:extLst>
                <a:ext uri="{FF2B5EF4-FFF2-40B4-BE49-F238E27FC236}">
                  <a16:creationId xmlns:a16="http://schemas.microsoft.com/office/drawing/2014/main" id="{F40C3B9A-A97E-6340-A69C-FC93F467079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48783" y="4736533"/>
              <a:ext cx="457200" cy="457200"/>
            </a:xfrm>
            <a:prstGeom prst="rect">
              <a:avLst/>
            </a:prstGeom>
          </p:spPr>
        </p:pic>
        <p:sp>
          <p:nvSpPr>
            <p:cNvPr id="50" name="TextBox 49">
              <a:extLst>
                <a:ext uri="{FF2B5EF4-FFF2-40B4-BE49-F238E27FC236}">
                  <a16:creationId xmlns:a16="http://schemas.microsoft.com/office/drawing/2014/main" id="{F5748F94-774B-5F47-8138-7C18E6ECF45F}"/>
                </a:ext>
              </a:extLst>
            </p:cNvPr>
            <p:cNvSpPr txBox="1"/>
            <p:nvPr/>
          </p:nvSpPr>
          <p:spPr>
            <a:xfrm>
              <a:off x="9283282" y="5392807"/>
              <a:ext cx="2117170" cy="430887"/>
            </a:xfrm>
            <a:prstGeom prst="rect">
              <a:avLst/>
            </a:prstGeom>
            <a:noFill/>
          </p:spPr>
          <p:txBody>
            <a:bodyPr wrap="square" rtlCol="0">
              <a:spAutoFit/>
            </a:bodyPr>
            <a:lstStyle>
              <a:defPPr>
                <a:defRPr lang="en-US"/>
              </a:defPPr>
              <a:lvl1pPr>
                <a:defRPr sz="2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Documents</a:t>
              </a:r>
            </a:p>
          </p:txBody>
        </p:sp>
        <p:pic>
          <p:nvPicPr>
            <p:cNvPr id="51" name="Graphic 50">
              <a:extLst>
                <a:ext uri="{FF2B5EF4-FFF2-40B4-BE49-F238E27FC236}">
                  <a16:creationId xmlns:a16="http://schemas.microsoft.com/office/drawing/2014/main" id="{CBB199A0-8750-1F4F-9135-EAF4DA44761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760349" y="5379182"/>
              <a:ext cx="469900" cy="469900"/>
            </a:xfrm>
            <a:prstGeom prst="rect">
              <a:avLst/>
            </a:prstGeom>
          </p:spPr>
        </p:pic>
      </p:grpSp>
      <p:sp>
        <p:nvSpPr>
          <p:cNvPr id="4" name="Footer Placeholder 3">
            <a:extLst>
              <a:ext uri="{FF2B5EF4-FFF2-40B4-BE49-F238E27FC236}">
                <a16:creationId xmlns:a16="http://schemas.microsoft.com/office/drawing/2014/main" id="{AA7288C2-C030-404D-8D9D-A56E89606EE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C748103A-B888-154D-8DDD-B3A85FE16F3A}"/>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1660827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9116-15CD-EE4E-820C-4C5B2835BC70}"/>
              </a:ext>
            </a:extLst>
          </p:cNvPr>
          <p:cNvSpPr>
            <a:spLocks noGrp="1"/>
          </p:cNvSpPr>
          <p:nvPr>
            <p:ph type="title"/>
          </p:nvPr>
        </p:nvSpPr>
        <p:spPr/>
        <p:txBody>
          <a:bodyPr/>
          <a:lstStyle/>
          <a:p>
            <a:r>
              <a:rPr lang="en-US" sz="3600" dirty="0"/>
              <a:t>AWS CloudFormation and Systems Manager complement each other</a:t>
            </a:r>
          </a:p>
        </p:txBody>
      </p:sp>
      <p:sp>
        <p:nvSpPr>
          <p:cNvPr id="3" name="Content Placeholder 2">
            <a:extLst>
              <a:ext uri="{FF2B5EF4-FFF2-40B4-BE49-F238E27FC236}">
                <a16:creationId xmlns:a16="http://schemas.microsoft.com/office/drawing/2014/main" id="{47E63361-4D2A-E842-BA84-59BD7F610413}"/>
              </a:ext>
            </a:extLst>
          </p:cNvPr>
          <p:cNvSpPr>
            <a:spLocks noGrp="1"/>
          </p:cNvSpPr>
          <p:nvPr>
            <p:ph idx="1"/>
          </p:nvPr>
        </p:nvSpPr>
        <p:spPr>
          <a:xfrm>
            <a:off x="419100" y="1377731"/>
            <a:ext cx="11353800" cy="963234"/>
          </a:xfrm>
        </p:spPr>
        <p:txBody>
          <a:bodyPr/>
          <a:lstStyle/>
          <a:p>
            <a:pPr marL="0" indent="0" algn="ctr">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CloudFormation</a:t>
            </a:r>
            <a:r>
              <a:rPr lang="en-US" sz="2400" dirty="0"/>
              <a:t> works well for </a:t>
            </a:r>
            <a:r>
              <a:rPr lang="en-US" sz="2400" dirty="0">
                <a:solidFill>
                  <a:schemeClr val="accent6"/>
                </a:solidFill>
              </a:rPr>
              <a:t>defining AWS Cloud resources</a:t>
            </a:r>
            <a:r>
              <a:rPr lang="en-US" sz="2400" dirty="0"/>
              <a:t>.</a:t>
            </a:r>
          </a:p>
          <a:p>
            <a:pPr marL="0" indent="0" algn="ctr">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Systems Manager </a:t>
            </a:r>
            <a:r>
              <a:rPr lang="en-US" sz="2400" dirty="0"/>
              <a:t>works well for </a:t>
            </a:r>
            <a:r>
              <a:rPr lang="en-US" sz="2400" dirty="0">
                <a:solidFill>
                  <a:schemeClr val="accent6"/>
                </a:solidFill>
              </a:rPr>
              <a:t>automating within guest operating systems</a:t>
            </a:r>
            <a:r>
              <a:rPr lang="en-US" sz="2400" dirty="0"/>
              <a:t>.</a:t>
            </a:r>
          </a:p>
        </p:txBody>
      </p:sp>
      <p:grpSp>
        <p:nvGrpSpPr>
          <p:cNvPr id="15" name="Group 14" descr="AWS CloudFormation is used to create a role, Systems manager documents, and a VPC with instances in a subnet. AWS Systems Manager is used to run automation and run commands on the instances.">
            <a:extLst>
              <a:ext uri="{FF2B5EF4-FFF2-40B4-BE49-F238E27FC236}">
                <a16:creationId xmlns:a16="http://schemas.microsoft.com/office/drawing/2014/main" id="{B4D65EA4-E407-9646-A2FE-17AC3FCB254A}"/>
              </a:ext>
            </a:extLst>
          </p:cNvPr>
          <p:cNvGrpSpPr/>
          <p:nvPr/>
        </p:nvGrpSpPr>
        <p:grpSpPr>
          <a:xfrm>
            <a:off x="1408183" y="2481733"/>
            <a:ext cx="9812043" cy="3874617"/>
            <a:chOff x="1408183" y="2481733"/>
            <a:chExt cx="9812043" cy="3874617"/>
          </a:xfrm>
        </p:grpSpPr>
        <p:sp>
          <p:nvSpPr>
            <p:cNvPr id="6" name="Rectangle 5">
              <a:extLst>
                <a:ext uri="{FF2B5EF4-FFF2-40B4-BE49-F238E27FC236}">
                  <a16:creationId xmlns:a16="http://schemas.microsoft.com/office/drawing/2014/main" id="{DA420F85-8810-CF43-96E6-77E05FE14563}"/>
                </a:ext>
              </a:extLst>
            </p:cNvPr>
            <p:cNvSpPr/>
            <p:nvPr/>
          </p:nvSpPr>
          <p:spPr>
            <a:xfrm>
              <a:off x="1494865" y="2481733"/>
              <a:ext cx="9725361" cy="38746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7" name="Graphic 6">
              <a:extLst>
                <a:ext uri="{FF2B5EF4-FFF2-40B4-BE49-F238E27FC236}">
                  <a16:creationId xmlns:a16="http://schemas.microsoft.com/office/drawing/2014/main" id="{8720D2ED-6890-C84F-BF5F-160C6116B5A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4864" y="2491824"/>
              <a:ext cx="330200" cy="330200"/>
            </a:xfrm>
            <a:prstGeom prst="rect">
              <a:avLst/>
            </a:prstGeom>
          </p:spPr>
        </p:pic>
        <p:sp>
          <p:nvSpPr>
            <p:cNvPr id="8" name="TextBox 7">
              <a:extLst>
                <a:ext uri="{FF2B5EF4-FFF2-40B4-BE49-F238E27FC236}">
                  <a16:creationId xmlns:a16="http://schemas.microsoft.com/office/drawing/2014/main" id="{B315585E-0148-E946-96A1-797DE25F4FCC}"/>
                </a:ext>
              </a:extLst>
            </p:cNvPr>
            <p:cNvSpPr txBox="1"/>
            <p:nvPr/>
          </p:nvSpPr>
          <p:spPr>
            <a:xfrm>
              <a:off x="2835698" y="3209914"/>
              <a:ext cx="2477230" cy="338554"/>
            </a:xfrm>
            <a:prstGeom prst="rect">
              <a:avLst/>
            </a:prstGeom>
            <a:noFill/>
          </p:spPr>
          <p:txBody>
            <a:bodyPr wrap="square" rtlCol="0">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AWS CloudFormation</a:t>
              </a:r>
            </a:p>
          </p:txBody>
        </p:sp>
        <p:pic>
          <p:nvPicPr>
            <p:cNvPr id="9" name="Graphic 8">
              <a:extLst>
                <a:ext uri="{FF2B5EF4-FFF2-40B4-BE49-F238E27FC236}">
                  <a16:creationId xmlns:a16="http://schemas.microsoft.com/office/drawing/2014/main" id="{EB5ECB3F-8B54-9A48-8E8B-B2879A6AAEA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1558" y="2566817"/>
              <a:ext cx="548640" cy="548640"/>
            </a:xfrm>
            <a:prstGeom prst="rect">
              <a:avLst/>
            </a:prstGeom>
          </p:spPr>
        </p:pic>
        <p:sp>
          <p:nvSpPr>
            <p:cNvPr id="10" name="Rectangle 9">
              <a:extLst>
                <a:ext uri="{FF2B5EF4-FFF2-40B4-BE49-F238E27FC236}">
                  <a16:creationId xmlns:a16="http://schemas.microsoft.com/office/drawing/2014/main" id="{B26A0A38-876D-5449-B549-2811CB60A7A3}"/>
                </a:ext>
              </a:extLst>
            </p:cNvPr>
            <p:cNvSpPr/>
            <p:nvPr/>
          </p:nvSpPr>
          <p:spPr>
            <a:xfrm>
              <a:off x="4668373" y="4294268"/>
              <a:ext cx="2707577" cy="196265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1" name="Graphic 10">
              <a:extLst>
                <a:ext uri="{FF2B5EF4-FFF2-40B4-BE49-F238E27FC236}">
                  <a16:creationId xmlns:a16="http://schemas.microsoft.com/office/drawing/2014/main" id="{5F85A861-29EF-1F43-9E19-18634C6F63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9767" y="4294269"/>
              <a:ext cx="365760" cy="365760"/>
            </a:xfrm>
            <a:prstGeom prst="rect">
              <a:avLst/>
            </a:prstGeom>
          </p:spPr>
        </p:pic>
        <p:sp>
          <p:nvSpPr>
            <p:cNvPr id="12" name="Rectangle 11">
              <a:extLst>
                <a:ext uri="{FF2B5EF4-FFF2-40B4-BE49-F238E27FC236}">
                  <a16:creationId xmlns:a16="http://schemas.microsoft.com/office/drawing/2014/main" id="{A7DC32E3-58C2-0548-A3EA-DBBCD9CE8E25}"/>
                </a:ext>
              </a:extLst>
            </p:cNvPr>
            <p:cNvSpPr/>
            <p:nvPr/>
          </p:nvSpPr>
          <p:spPr>
            <a:xfrm>
              <a:off x="5185662" y="4847277"/>
              <a:ext cx="1850320" cy="1363129"/>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1D8900"/>
                  </a:solidFill>
                  <a:latin typeface="Amazon Ember Light" panose="020B0403020204020204" pitchFamily="34" charset="0"/>
                  <a:ea typeface="Amazon Ember Light" panose="020B0403020204020204" pitchFamily="34" charset="0"/>
                  <a:cs typeface="Amazon Ember Light" panose="020B0403020204020204" pitchFamily="34" charset="0"/>
                </a:rPr>
                <a:t>  Subnet</a:t>
              </a:r>
              <a:endPar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Graphic 12">
              <a:extLst>
                <a:ext uri="{FF2B5EF4-FFF2-40B4-BE49-F238E27FC236}">
                  <a16:creationId xmlns:a16="http://schemas.microsoft.com/office/drawing/2014/main" id="{26A95B6F-6480-DC45-A95B-7C12DF9DEDB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85662" y="4844919"/>
              <a:ext cx="365760" cy="365760"/>
            </a:xfrm>
            <a:prstGeom prst="rect">
              <a:avLst/>
            </a:prstGeom>
          </p:spPr>
        </p:pic>
        <p:pic>
          <p:nvPicPr>
            <p:cNvPr id="14" name="Graphic 13">
              <a:extLst>
                <a:ext uri="{FF2B5EF4-FFF2-40B4-BE49-F238E27FC236}">
                  <a16:creationId xmlns:a16="http://schemas.microsoft.com/office/drawing/2014/main" id="{96E3FB84-671B-8A46-A423-833E560BCCF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77181" y="5237992"/>
              <a:ext cx="573372" cy="573372"/>
            </a:xfrm>
            <a:prstGeom prst="rect">
              <a:avLst/>
            </a:prstGeom>
          </p:spPr>
        </p:pic>
        <p:pic>
          <p:nvPicPr>
            <p:cNvPr id="17" name="Graphic 71">
              <a:extLst>
                <a:ext uri="{FF2B5EF4-FFF2-40B4-BE49-F238E27FC236}">
                  <a16:creationId xmlns:a16="http://schemas.microsoft.com/office/drawing/2014/main" id="{2A78D089-FE65-6B4F-97C4-F1C9E211879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98758" y="3020220"/>
              <a:ext cx="548640" cy="548640"/>
            </a:xfrm>
            <a:prstGeom prst="rect">
              <a:avLst/>
            </a:prstGeom>
          </p:spPr>
        </p:pic>
        <p:sp>
          <p:nvSpPr>
            <p:cNvPr id="18" name="TextBox 17">
              <a:extLst>
                <a:ext uri="{FF2B5EF4-FFF2-40B4-BE49-F238E27FC236}">
                  <a16:creationId xmlns:a16="http://schemas.microsoft.com/office/drawing/2014/main" id="{09A5C5A6-9604-1C48-B79E-FE71A33AEA07}"/>
                </a:ext>
              </a:extLst>
            </p:cNvPr>
            <p:cNvSpPr txBox="1"/>
            <p:nvPr/>
          </p:nvSpPr>
          <p:spPr>
            <a:xfrm>
              <a:off x="8321367" y="3606848"/>
              <a:ext cx="2103422" cy="584775"/>
            </a:xfrm>
            <a:prstGeom prst="rect">
              <a:avLst/>
            </a:prstGeom>
            <a:noFill/>
          </p:spPr>
          <p:txBody>
            <a:bodyPr wrap="square" rtlCol="0">
              <a:spAutoFit/>
            </a:bodyPr>
            <a:lstStyle>
              <a:defPPr>
                <a:defRPr lang="en-US"/>
              </a:defPPr>
              <a:lvl1pPr algn="ctr">
                <a:defRPr sz="1600">
                  <a:solidFill>
                    <a:schemeClr val="tx1">
                      <a:lumMod val="85000"/>
                      <a:lumOff val="15000"/>
                    </a:schemeClr>
                  </a:solidFill>
                  <a:ea typeface="Amazon Ember" panose="020B0603020204020204" pitchFamily="34" charset="0"/>
                  <a:cs typeface="Amazon Ember" panose="020B0603020204020204" pitchFamily="34" charset="0"/>
                </a:defRPr>
              </a:lvl1pPr>
            </a:lstStyle>
            <a:p>
              <a:r>
                <a:rPr lang="en-US" dirty="0"/>
                <a:t>AWS Systems Manager</a:t>
              </a:r>
            </a:p>
          </p:txBody>
        </p:sp>
        <p:cxnSp>
          <p:nvCxnSpPr>
            <p:cNvPr id="20" name="Straight Arrow Connector 19">
              <a:extLst>
                <a:ext uri="{FF2B5EF4-FFF2-40B4-BE49-F238E27FC236}">
                  <a16:creationId xmlns:a16="http://schemas.microsoft.com/office/drawing/2014/main" id="{B18E4A76-C913-1C4A-AD4D-393C81DDBA98}"/>
                </a:ext>
              </a:extLst>
            </p:cNvPr>
            <p:cNvCxnSpPr>
              <a:cxnSpLocks/>
            </p:cNvCxnSpPr>
            <p:nvPr/>
          </p:nvCxnSpPr>
          <p:spPr>
            <a:xfrm rot="16200000" flipH="1">
              <a:off x="4723748" y="2898622"/>
              <a:ext cx="648980" cy="1947849"/>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9">
              <a:extLst>
                <a:ext uri="{FF2B5EF4-FFF2-40B4-BE49-F238E27FC236}">
                  <a16:creationId xmlns:a16="http://schemas.microsoft.com/office/drawing/2014/main" id="{E41783F9-4C05-3D4B-9DA1-91DF7994D56E}"/>
                </a:ext>
              </a:extLst>
            </p:cNvPr>
            <p:cNvCxnSpPr>
              <a:cxnSpLocks/>
            </p:cNvCxnSpPr>
            <p:nvPr/>
          </p:nvCxnSpPr>
          <p:spPr>
            <a:xfrm rot="10800000" flipV="1">
              <a:off x="2165232" y="3874814"/>
              <a:ext cx="1909083" cy="365703"/>
            </a:xfrm>
            <a:prstGeom prst="bentConnector3">
              <a:avLst>
                <a:gd name="adj1" fmla="val 99998"/>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3F7329-8334-9D4F-A40B-A18740DB8517}"/>
                </a:ext>
              </a:extLst>
            </p:cNvPr>
            <p:cNvSpPr txBox="1"/>
            <p:nvPr/>
          </p:nvSpPr>
          <p:spPr>
            <a:xfrm>
              <a:off x="3338924" y="5001458"/>
              <a:ext cx="1202522" cy="830997"/>
            </a:xfrm>
            <a:prstGeom prst="rect">
              <a:avLst/>
            </a:prstGeom>
            <a:noFill/>
          </p:spPr>
          <p:txBody>
            <a:bodyPr wrap="square" rtlCol="0">
              <a:spAutoFit/>
            </a:bodyPr>
            <a:lstStyle/>
            <a:p>
              <a:pPr algn="ctr"/>
              <a:r>
                <a:rPr lang="en-US" sz="1600" dirty="0"/>
                <a:t>Systems Manager</a:t>
              </a:r>
              <a:br>
                <a:rPr lang="en-US" sz="1600" dirty="0"/>
              </a:br>
              <a:r>
                <a:rPr lang="en-US" sz="1600" dirty="0"/>
                <a:t>documents</a:t>
              </a:r>
            </a:p>
          </p:txBody>
        </p:sp>
        <p:pic>
          <p:nvPicPr>
            <p:cNvPr id="25" name="Graphic 24">
              <a:extLst>
                <a:ext uri="{FF2B5EF4-FFF2-40B4-BE49-F238E27FC236}">
                  <a16:creationId xmlns:a16="http://schemas.microsoft.com/office/drawing/2014/main" id="{5EBEAB89-0C86-4343-A078-25BA1A0076D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78255" y="4477730"/>
              <a:ext cx="469900" cy="469900"/>
            </a:xfrm>
            <a:prstGeom prst="rect">
              <a:avLst/>
            </a:prstGeom>
          </p:spPr>
        </p:pic>
        <p:sp>
          <p:nvSpPr>
            <p:cNvPr id="27" name="TextBox 26">
              <a:extLst>
                <a:ext uri="{FF2B5EF4-FFF2-40B4-BE49-F238E27FC236}">
                  <a16:creationId xmlns:a16="http://schemas.microsoft.com/office/drawing/2014/main" id="{AF3F01DD-D638-DF4D-9FC6-679222AB910B}"/>
                </a:ext>
              </a:extLst>
            </p:cNvPr>
            <p:cNvSpPr txBox="1"/>
            <p:nvPr/>
          </p:nvSpPr>
          <p:spPr>
            <a:xfrm>
              <a:off x="1408183" y="4848737"/>
              <a:ext cx="1571025" cy="338554"/>
            </a:xfrm>
            <a:prstGeom prst="rect">
              <a:avLst/>
            </a:prstGeom>
            <a:noFill/>
          </p:spPr>
          <p:txBody>
            <a:bodyPr wrap="square" rtlCol="0">
              <a:spAutoFit/>
            </a:bodyPr>
            <a:lstStyle/>
            <a:p>
              <a:pPr algn="ctr"/>
              <a:r>
                <a:rPr lang="en-US" sz="1600" dirty="0"/>
                <a:t>Role</a:t>
              </a:r>
            </a:p>
          </p:txBody>
        </p:sp>
        <p:pic>
          <p:nvPicPr>
            <p:cNvPr id="28" name="Graphic 27">
              <a:extLst>
                <a:ext uri="{FF2B5EF4-FFF2-40B4-BE49-F238E27FC236}">
                  <a16:creationId xmlns:a16="http://schemas.microsoft.com/office/drawing/2014/main" id="{8DD8972D-AEC8-104E-A959-E5168D9B143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58745" y="4434741"/>
              <a:ext cx="469900" cy="469900"/>
            </a:xfrm>
            <a:prstGeom prst="rect">
              <a:avLst/>
            </a:prstGeom>
          </p:spPr>
        </p:pic>
        <p:sp>
          <p:nvSpPr>
            <p:cNvPr id="40" name="TextBox 39">
              <a:extLst>
                <a:ext uri="{FF2B5EF4-FFF2-40B4-BE49-F238E27FC236}">
                  <a16:creationId xmlns:a16="http://schemas.microsoft.com/office/drawing/2014/main" id="{9481B1A7-FDD3-8D4B-AA85-F409D5213DCF}"/>
                </a:ext>
              </a:extLst>
            </p:cNvPr>
            <p:cNvSpPr txBox="1"/>
            <p:nvPr/>
          </p:nvSpPr>
          <p:spPr>
            <a:xfrm>
              <a:off x="8811398" y="4735364"/>
              <a:ext cx="1679703" cy="338554"/>
            </a:xfrm>
            <a:prstGeom prst="rect">
              <a:avLst/>
            </a:prstGeom>
            <a:noFill/>
          </p:spPr>
          <p:txBody>
            <a:bodyPr wrap="square" rtlCol="0">
              <a:spAutoFit/>
            </a:bodyPr>
            <a:lstStyle/>
            <a:p>
              <a:pPr algn="ctr"/>
              <a:r>
                <a:rPr lang="en-US" sz="1600" dirty="0"/>
                <a:t>Automation</a:t>
              </a:r>
            </a:p>
          </p:txBody>
        </p:sp>
        <p:pic>
          <p:nvPicPr>
            <p:cNvPr id="41" name="Graphic 40">
              <a:extLst>
                <a:ext uri="{FF2B5EF4-FFF2-40B4-BE49-F238E27FC236}">
                  <a16:creationId xmlns:a16="http://schemas.microsoft.com/office/drawing/2014/main" id="{571FD69D-DBE0-A84F-A781-41F25F53980F}"/>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07406" y="4664735"/>
              <a:ext cx="469900" cy="469900"/>
            </a:xfrm>
            <a:prstGeom prst="rect">
              <a:avLst/>
            </a:prstGeom>
          </p:spPr>
        </p:pic>
        <p:cxnSp>
          <p:nvCxnSpPr>
            <p:cNvPr id="42" name="Straight Arrow Connector 19">
              <a:extLst>
                <a:ext uri="{FF2B5EF4-FFF2-40B4-BE49-F238E27FC236}">
                  <a16:creationId xmlns:a16="http://schemas.microsoft.com/office/drawing/2014/main" id="{58EE03CB-E6A4-7441-955E-2EBE4A90D407}"/>
                </a:ext>
              </a:extLst>
            </p:cNvPr>
            <p:cNvCxnSpPr>
              <a:cxnSpLocks/>
            </p:cNvCxnSpPr>
            <p:nvPr/>
          </p:nvCxnSpPr>
          <p:spPr>
            <a:xfrm>
              <a:off x="9420098" y="4260913"/>
              <a:ext cx="0" cy="4038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9">
              <a:extLst>
                <a:ext uri="{FF2B5EF4-FFF2-40B4-BE49-F238E27FC236}">
                  <a16:creationId xmlns:a16="http://schemas.microsoft.com/office/drawing/2014/main" id="{96BCCCFB-1C62-3B4F-BC36-13D12134A366}"/>
                </a:ext>
              </a:extLst>
            </p:cNvPr>
            <p:cNvCxnSpPr>
              <a:cxnSpLocks/>
              <a:stCxn id="25" idx="3"/>
              <a:endCxn id="17" idx="1"/>
            </p:cNvCxnSpPr>
            <p:nvPr/>
          </p:nvCxnSpPr>
          <p:spPr>
            <a:xfrm flipV="1">
              <a:off x="4148155" y="3294540"/>
              <a:ext cx="4950603" cy="1418140"/>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9">
              <a:extLst>
                <a:ext uri="{FF2B5EF4-FFF2-40B4-BE49-F238E27FC236}">
                  <a16:creationId xmlns:a16="http://schemas.microsoft.com/office/drawing/2014/main" id="{550F0F27-91D8-AD4B-A37E-7A8726F6BCF5}"/>
                </a:ext>
              </a:extLst>
            </p:cNvPr>
            <p:cNvCxnSpPr>
              <a:cxnSpLocks/>
            </p:cNvCxnSpPr>
            <p:nvPr/>
          </p:nvCxnSpPr>
          <p:spPr>
            <a:xfrm flipH="1">
              <a:off x="6623456" y="5560749"/>
              <a:ext cx="143221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A22B6A44-932B-DF40-93FC-D1095F89301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29581" y="5390392"/>
              <a:ext cx="573372" cy="573372"/>
            </a:xfrm>
            <a:prstGeom prst="rect">
              <a:avLst/>
            </a:prstGeom>
          </p:spPr>
        </p:pic>
        <p:pic>
          <p:nvPicPr>
            <p:cNvPr id="54" name="Graphic 53">
              <a:extLst>
                <a:ext uri="{FF2B5EF4-FFF2-40B4-BE49-F238E27FC236}">
                  <a16:creationId xmlns:a16="http://schemas.microsoft.com/office/drawing/2014/main" id="{43DE5D95-6749-8244-8158-A77D64529E3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1981" y="5542792"/>
              <a:ext cx="573372" cy="573372"/>
            </a:xfrm>
            <a:prstGeom prst="rect">
              <a:avLst/>
            </a:prstGeom>
          </p:spPr>
        </p:pic>
        <p:sp>
          <p:nvSpPr>
            <p:cNvPr id="55" name="TextBox 54">
              <a:extLst>
                <a:ext uri="{FF2B5EF4-FFF2-40B4-BE49-F238E27FC236}">
                  <a16:creationId xmlns:a16="http://schemas.microsoft.com/office/drawing/2014/main" id="{91D1A8F6-0150-2349-A42E-8E2F759FED79}"/>
                </a:ext>
              </a:extLst>
            </p:cNvPr>
            <p:cNvSpPr txBox="1"/>
            <p:nvPr/>
          </p:nvSpPr>
          <p:spPr>
            <a:xfrm>
              <a:off x="8696240" y="5365238"/>
              <a:ext cx="2153255" cy="338554"/>
            </a:xfrm>
            <a:prstGeom prst="rect">
              <a:avLst/>
            </a:prstGeom>
            <a:noFill/>
          </p:spPr>
          <p:txBody>
            <a:bodyPr wrap="square" rtlCol="0">
              <a:spAutoFit/>
            </a:bodyPr>
            <a:lstStyle>
              <a:defPPr>
                <a:defRPr lang="en-US"/>
              </a:defPPr>
              <a:lvl1pPr algn="ctr">
                <a:defRPr sz="1600"/>
              </a:lvl1pPr>
            </a:lstStyle>
            <a:p>
              <a:r>
                <a:rPr lang="en-US" dirty="0"/>
                <a:t>Run Command</a:t>
              </a:r>
            </a:p>
          </p:txBody>
        </p:sp>
        <p:pic>
          <p:nvPicPr>
            <p:cNvPr id="56" name="Graphic 55">
              <a:extLst>
                <a:ext uri="{FF2B5EF4-FFF2-40B4-BE49-F238E27FC236}">
                  <a16:creationId xmlns:a16="http://schemas.microsoft.com/office/drawing/2014/main" id="{7AD52FC1-6641-4C43-BDAD-1709FEB73E0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07406" y="5292120"/>
              <a:ext cx="537258" cy="537258"/>
            </a:xfrm>
            <a:prstGeom prst="rect">
              <a:avLst/>
            </a:prstGeom>
          </p:spPr>
        </p:pic>
      </p:grpSp>
      <p:sp>
        <p:nvSpPr>
          <p:cNvPr id="4" name="Footer Placeholder 3">
            <a:extLst>
              <a:ext uri="{FF2B5EF4-FFF2-40B4-BE49-F238E27FC236}">
                <a16:creationId xmlns:a16="http://schemas.microsoft.com/office/drawing/2014/main" id="{E533C923-1C53-1649-991B-A5F6FF60484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956C418D-1928-3B40-8FAC-EF2FA12859B9}"/>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587310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A525-110F-A346-9AF1-6DA8CEAC11D4}"/>
              </a:ext>
            </a:extLst>
          </p:cNvPr>
          <p:cNvSpPr>
            <a:spLocks noGrp="1"/>
          </p:cNvSpPr>
          <p:nvPr>
            <p:ph type="title"/>
          </p:nvPr>
        </p:nvSpPr>
        <p:spPr/>
        <p:txBody>
          <a:bodyPr>
            <a:noAutofit/>
          </a:bodyPr>
          <a:lstStyle/>
          <a:p>
            <a:r>
              <a:rPr lang="en-US" dirty="0"/>
              <a:t>AWS OpsWorks</a:t>
            </a:r>
          </a:p>
        </p:txBody>
      </p:sp>
      <p:pic>
        <p:nvPicPr>
          <p:cNvPr id="13" name="Graphic 12">
            <a:extLst>
              <a:ext uri="{FF2B5EF4-FFF2-40B4-BE49-F238E27FC236}">
                <a16:creationId xmlns:a16="http://schemas.microsoft.com/office/drawing/2014/main" id="{6612269E-6FDB-FC47-BC7B-B2DA610B1E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490" y="2194350"/>
            <a:ext cx="1120981" cy="1120981"/>
          </a:xfrm>
          <a:prstGeom prst="rect">
            <a:avLst/>
          </a:prstGeom>
        </p:spPr>
      </p:pic>
      <p:sp>
        <p:nvSpPr>
          <p:cNvPr id="6" name="TextBox 5">
            <a:extLst>
              <a:ext uri="{FF2B5EF4-FFF2-40B4-BE49-F238E27FC236}">
                <a16:creationId xmlns:a16="http://schemas.microsoft.com/office/drawing/2014/main" id="{16DC39AE-1DA8-C748-9C9B-9FBF1345EF85}"/>
              </a:ext>
            </a:extLst>
          </p:cNvPr>
          <p:cNvSpPr txBox="1"/>
          <p:nvPr/>
        </p:nvSpPr>
        <p:spPr>
          <a:xfrm>
            <a:off x="418365" y="3429000"/>
            <a:ext cx="2477230" cy="892552"/>
          </a:xfrm>
          <a:prstGeom prst="rect">
            <a:avLst/>
          </a:prstGeom>
          <a:noFill/>
        </p:spPr>
        <p:txBody>
          <a:bodyPr wrap="square" rtlCol="0">
            <a:spAutoFit/>
          </a:bodyPr>
          <a:lstStyle/>
          <a:p>
            <a:pPr algn="ctr"/>
            <a:r>
              <a:rPr lang="en-US" sz="2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OpsWorks</a:t>
            </a:r>
          </a:p>
        </p:txBody>
      </p:sp>
      <p:sp>
        <p:nvSpPr>
          <p:cNvPr id="7" name="Rectangle 6">
            <a:extLst>
              <a:ext uri="{FF2B5EF4-FFF2-40B4-BE49-F238E27FC236}">
                <a16:creationId xmlns:a16="http://schemas.microsoft.com/office/drawing/2014/main" id="{84A630D0-0125-0B4C-8C06-5BB003189C16}"/>
              </a:ext>
              <a:ext uri="{C183D7F6-B498-43B3-948B-1728B52AA6E4}">
                <adec:decorative xmlns:adec="http://schemas.microsoft.com/office/drawing/2017/decorative" val="1"/>
              </a:ext>
            </a:extLst>
          </p:cNvPr>
          <p:cNvSpPr/>
          <p:nvPr/>
        </p:nvSpPr>
        <p:spPr>
          <a:xfrm>
            <a:off x="584199" y="1689100"/>
            <a:ext cx="2070101" cy="304800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8F3F831-7195-024B-BFD3-4D1F2A1E7512}"/>
              </a:ext>
            </a:extLst>
          </p:cNvPr>
          <p:cNvSpPr>
            <a:spLocks noGrp="1"/>
          </p:cNvSpPr>
          <p:nvPr>
            <p:ph idx="1"/>
          </p:nvPr>
        </p:nvSpPr>
        <p:spPr>
          <a:xfrm>
            <a:off x="3175000" y="1448437"/>
            <a:ext cx="8597900" cy="4648788"/>
          </a:xfrm>
        </p:spPr>
        <p:txBody>
          <a:bodyPr/>
          <a:lstStyle/>
          <a:p>
            <a:pPr marL="0" indent="0">
              <a:buNone/>
            </a:pPr>
            <a:r>
              <a:rPr lang="en-US" sz="2600" dirty="0"/>
              <a:t>AWS OpsWorks is a </a:t>
            </a:r>
            <a:r>
              <a:rPr lang="en-US" sz="2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configuration management service.</a:t>
            </a:r>
          </a:p>
          <a:p>
            <a:pPr lvl="1"/>
            <a:endParaRPr lang="en-US" sz="1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a:p>
            <a:r>
              <a:rPr lang="en-US" sz="2200" dirty="0"/>
              <a:t>Automate how servers are configured, deployed, and managed</a:t>
            </a:r>
          </a:p>
          <a:p>
            <a:pPr lvl="1"/>
            <a:endParaRPr lang="en-US" sz="1800" dirty="0"/>
          </a:p>
          <a:p>
            <a:r>
              <a:rPr lang="en-US" sz="2200" dirty="0"/>
              <a:t>Provides managed instances of </a:t>
            </a:r>
            <a:r>
              <a:rPr lang="en-US" sz="2200" dirty="0">
                <a:solidFill>
                  <a:schemeClr val="accent6"/>
                </a:solidFill>
              </a:rPr>
              <a:t>Chef</a:t>
            </a:r>
            <a:r>
              <a:rPr lang="en-US" sz="2200" dirty="0"/>
              <a:t> and </a:t>
            </a:r>
            <a:r>
              <a:rPr lang="en-US" sz="2200" dirty="0">
                <a:solidFill>
                  <a:schemeClr val="accent6"/>
                </a:solidFill>
              </a:rPr>
              <a:t>Puppet</a:t>
            </a:r>
            <a:endParaRPr lang="en-US" sz="2200" dirty="0"/>
          </a:p>
          <a:p>
            <a:pPr lvl="1"/>
            <a:endParaRPr lang="en-US" sz="1200" dirty="0"/>
          </a:p>
          <a:p>
            <a:pPr lvl="1"/>
            <a:r>
              <a:rPr lang="en-US" sz="1800" dirty="0"/>
              <a:t>Chef and Puppet are popular automation platforms</a:t>
            </a:r>
          </a:p>
          <a:p>
            <a:pPr lvl="1"/>
            <a:endParaRPr lang="en-US" sz="1200" dirty="0"/>
          </a:p>
          <a:p>
            <a:r>
              <a:rPr lang="en-US" sz="2200" dirty="0"/>
              <a:t>Three versions available – </a:t>
            </a:r>
          </a:p>
          <a:p>
            <a:pPr lvl="2"/>
            <a:endParaRPr lang="en-US" sz="1400" dirty="0"/>
          </a:p>
          <a:p>
            <a:pPr lvl="1"/>
            <a:r>
              <a:rPr lang="en-US" sz="1800" dirty="0"/>
              <a:t>AWS OpsWorks for Chef Automate</a:t>
            </a:r>
          </a:p>
          <a:p>
            <a:pPr lvl="2"/>
            <a:endParaRPr lang="en-US" sz="800" dirty="0"/>
          </a:p>
          <a:p>
            <a:pPr lvl="1"/>
            <a:r>
              <a:rPr lang="en-US" sz="1800" dirty="0"/>
              <a:t>AWS OpsWorks for Puppet Enterprise</a:t>
            </a:r>
          </a:p>
          <a:p>
            <a:pPr lvl="3"/>
            <a:endParaRPr lang="en-US" sz="600" dirty="0"/>
          </a:p>
          <a:p>
            <a:pPr lvl="1"/>
            <a:r>
              <a:rPr lang="en-US" sz="1800" dirty="0"/>
              <a:t>AWS OpsWorks Stacks</a:t>
            </a:r>
          </a:p>
          <a:p>
            <a:endParaRPr lang="en-US" dirty="0"/>
          </a:p>
          <a:p>
            <a:endParaRPr lang="en-US" dirty="0"/>
          </a:p>
          <a:p>
            <a:endParaRPr lang="en-US" dirty="0"/>
          </a:p>
          <a:p>
            <a:endParaRPr lang="en-US" dirty="0"/>
          </a:p>
        </p:txBody>
      </p:sp>
      <p:pic>
        <p:nvPicPr>
          <p:cNvPr id="14" name="Picture 13">
            <a:extLst>
              <a:ext uri="{FF2B5EF4-FFF2-40B4-BE49-F238E27FC236}">
                <a16:creationId xmlns:a16="http://schemas.microsoft.com/office/drawing/2014/main" id="{57F49F6E-6A8A-544E-A0B6-1166B6F07886}"/>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4445" y="4046439"/>
            <a:ext cx="3036955" cy="2446436"/>
          </a:xfrm>
          <a:prstGeom prst="rect">
            <a:avLst/>
          </a:prstGeom>
        </p:spPr>
      </p:pic>
      <p:sp>
        <p:nvSpPr>
          <p:cNvPr id="3" name="Footer Placeholder 2">
            <a:extLst>
              <a:ext uri="{FF2B5EF4-FFF2-40B4-BE49-F238E27FC236}">
                <a16:creationId xmlns:a16="http://schemas.microsoft.com/office/drawing/2014/main" id="{4B1B1942-A63E-0846-B88B-15F4A530CFF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9BC85CE3-ACE7-7946-873E-952014A609E2}"/>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3740348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FE0E-86D4-FA49-BE76-981F4AD7D6C0}"/>
              </a:ext>
            </a:extLst>
          </p:cNvPr>
          <p:cNvSpPr>
            <a:spLocks noGrp="1"/>
          </p:cNvSpPr>
          <p:nvPr>
            <p:ph type="title"/>
          </p:nvPr>
        </p:nvSpPr>
        <p:spPr/>
        <p:txBody>
          <a:bodyPr>
            <a:normAutofit fontScale="90000"/>
          </a:bodyPr>
          <a:lstStyle/>
          <a:p>
            <a:r>
              <a:rPr lang="en-US" dirty="0"/>
              <a:t>AWS OpsWorks Stacks</a:t>
            </a:r>
          </a:p>
        </p:txBody>
      </p:sp>
      <p:sp>
        <p:nvSpPr>
          <p:cNvPr id="9" name="TextBox 8">
            <a:extLst>
              <a:ext uri="{FF2B5EF4-FFF2-40B4-BE49-F238E27FC236}">
                <a16:creationId xmlns:a16="http://schemas.microsoft.com/office/drawing/2014/main" id="{E79067A1-8DE6-874E-A427-499F82B4BE74}"/>
              </a:ext>
            </a:extLst>
          </p:cNvPr>
          <p:cNvSpPr txBox="1"/>
          <p:nvPr/>
        </p:nvSpPr>
        <p:spPr>
          <a:xfrm>
            <a:off x="1304334" y="1284514"/>
            <a:ext cx="9704545" cy="523220"/>
          </a:xfrm>
          <a:prstGeom prst="rect">
            <a:avLst/>
          </a:prstGeom>
          <a:noFill/>
        </p:spPr>
        <p:txBody>
          <a:bodyPr wrap="square" rtlCol="0">
            <a:spAutoFit/>
          </a:bodyPr>
          <a:lstStyle/>
          <a:p>
            <a:pPr algn="ctr"/>
            <a:r>
              <a:rPr lang="en-US" sz="2800" dirty="0">
                <a:ea typeface="Amazon Ember" panose="020B0603020204020204" pitchFamily="34" charset="0"/>
                <a:cs typeface="Amazon Ember" panose="020B0603020204020204" pitchFamily="34" charset="0"/>
              </a:rPr>
              <a:t>Model your application as a </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stack </a:t>
            </a:r>
            <a:r>
              <a:rPr lang="en-US" sz="2800" dirty="0">
                <a:ea typeface="Amazon Ember" panose="020B0603020204020204" pitchFamily="34" charset="0"/>
                <a:cs typeface="Amazon Ember" panose="020B0603020204020204" pitchFamily="34" charset="0"/>
              </a:rPr>
              <a:t>that consists of </a:t>
            </a:r>
            <a:r>
              <a:rPr lang="en-US" sz="28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layers</a:t>
            </a:r>
            <a:r>
              <a:rPr lang="en-US" sz="2800" dirty="0">
                <a:ea typeface="Amazon Ember" panose="020B0603020204020204" pitchFamily="34" charset="0"/>
                <a:cs typeface="Amazon Ember" panose="020B0603020204020204" pitchFamily="34" charset="0"/>
              </a:rPr>
              <a:t>.</a:t>
            </a:r>
            <a:endParaRPr lang="en-US" sz="4000" dirty="0">
              <a:ea typeface="Amazon Ember" panose="020B0603020204020204" pitchFamily="34" charset="0"/>
              <a:cs typeface="Amazon Ember" panose="020B0603020204020204" pitchFamily="34" charset="0"/>
            </a:endParaRPr>
          </a:p>
        </p:txBody>
      </p:sp>
      <p:grpSp>
        <p:nvGrpSpPr>
          <p:cNvPr id="5" name="Group 4" descr="An OpsWorks Stacks stack is shown with a load balancing layer, an application layer, and an RDS layer.">
            <a:extLst>
              <a:ext uri="{FF2B5EF4-FFF2-40B4-BE49-F238E27FC236}">
                <a16:creationId xmlns:a16="http://schemas.microsoft.com/office/drawing/2014/main" id="{06E3292F-2A34-B940-9221-EBE460403333}"/>
              </a:ext>
            </a:extLst>
          </p:cNvPr>
          <p:cNvGrpSpPr/>
          <p:nvPr/>
        </p:nvGrpSpPr>
        <p:grpSpPr>
          <a:xfrm>
            <a:off x="222740" y="2021261"/>
            <a:ext cx="11708917" cy="4372726"/>
            <a:chOff x="222740" y="2021261"/>
            <a:chExt cx="11708917" cy="4372726"/>
          </a:xfrm>
        </p:grpSpPr>
        <p:sp>
          <p:nvSpPr>
            <p:cNvPr id="12" name="TextBox 11">
              <a:extLst>
                <a:ext uri="{FF2B5EF4-FFF2-40B4-BE49-F238E27FC236}">
                  <a16:creationId xmlns:a16="http://schemas.microsoft.com/office/drawing/2014/main" id="{0A73FFDC-90FB-C540-A0EC-2F8DBC2F51FE}"/>
                </a:ext>
              </a:extLst>
            </p:cNvPr>
            <p:cNvSpPr txBox="1"/>
            <p:nvPr/>
          </p:nvSpPr>
          <p:spPr>
            <a:xfrm>
              <a:off x="3573927" y="2444461"/>
              <a:ext cx="1888234"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OpsWorks stack</a:t>
              </a:r>
            </a:p>
          </p:txBody>
        </p:sp>
        <p:pic>
          <p:nvPicPr>
            <p:cNvPr id="13" name="Graphic 12">
              <a:extLst>
                <a:ext uri="{FF2B5EF4-FFF2-40B4-BE49-F238E27FC236}">
                  <a16:creationId xmlns:a16="http://schemas.microsoft.com/office/drawing/2014/main" id="{4EC31784-AA66-A04A-98BA-A22B29639A4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2617" y="2450817"/>
              <a:ext cx="347022" cy="347022"/>
            </a:xfrm>
            <a:prstGeom prst="rect">
              <a:avLst/>
            </a:prstGeom>
          </p:spPr>
        </p:pic>
        <p:sp>
          <p:nvSpPr>
            <p:cNvPr id="16" name="Rectangle 15">
              <a:extLst>
                <a:ext uri="{FF2B5EF4-FFF2-40B4-BE49-F238E27FC236}">
                  <a16:creationId xmlns:a16="http://schemas.microsoft.com/office/drawing/2014/main" id="{4C4E0D87-0ABB-8442-B4B2-5F8332140A2A}"/>
                </a:ext>
              </a:extLst>
            </p:cNvPr>
            <p:cNvSpPr/>
            <p:nvPr/>
          </p:nvSpPr>
          <p:spPr>
            <a:xfrm>
              <a:off x="2838633" y="2021261"/>
              <a:ext cx="6598241" cy="41966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17" name="Graphic 16">
              <a:extLst>
                <a:ext uri="{FF2B5EF4-FFF2-40B4-BE49-F238E27FC236}">
                  <a16:creationId xmlns:a16="http://schemas.microsoft.com/office/drawing/2014/main" id="{9411BBD5-2578-2447-860A-7E5155D1106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633" y="2021261"/>
              <a:ext cx="277535" cy="277535"/>
            </a:xfrm>
            <a:prstGeom prst="rect">
              <a:avLst/>
            </a:prstGeom>
          </p:spPr>
        </p:pic>
        <p:sp>
          <p:nvSpPr>
            <p:cNvPr id="18" name="Rectangle 17">
              <a:extLst>
                <a:ext uri="{FF2B5EF4-FFF2-40B4-BE49-F238E27FC236}">
                  <a16:creationId xmlns:a16="http://schemas.microsoft.com/office/drawing/2014/main" id="{55E79AC7-C43B-EA42-BFC7-901F6B9DD945}"/>
                </a:ext>
              </a:extLst>
            </p:cNvPr>
            <p:cNvSpPr/>
            <p:nvPr/>
          </p:nvSpPr>
          <p:spPr>
            <a:xfrm>
              <a:off x="4370168" y="3113423"/>
              <a:ext cx="4572000" cy="73079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19" name="Rectangle 18">
              <a:extLst>
                <a:ext uri="{FF2B5EF4-FFF2-40B4-BE49-F238E27FC236}">
                  <a16:creationId xmlns:a16="http://schemas.microsoft.com/office/drawing/2014/main" id="{168988BD-1044-024A-9402-76EA56A6CB90}"/>
                </a:ext>
              </a:extLst>
            </p:cNvPr>
            <p:cNvSpPr/>
            <p:nvPr/>
          </p:nvSpPr>
          <p:spPr>
            <a:xfrm>
              <a:off x="4370168" y="5182196"/>
              <a:ext cx="4572000" cy="73152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20" name="Rectangle 19">
              <a:extLst>
                <a:ext uri="{FF2B5EF4-FFF2-40B4-BE49-F238E27FC236}">
                  <a16:creationId xmlns:a16="http://schemas.microsoft.com/office/drawing/2014/main" id="{C5DFB4F9-2310-BD48-8362-FD25658B9FB8}"/>
                </a:ext>
              </a:extLst>
            </p:cNvPr>
            <p:cNvSpPr/>
            <p:nvPr/>
          </p:nvSpPr>
          <p:spPr>
            <a:xfrm>
              <a:off x="4370168" y="4169626"/>
              <a:ext cx="4572000" cy="73152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pic>
          <p:nvPicPr>
            <p:cNvPr id="21" name="Graphic 20">
              <a:extLst>
                <a:ext uri="{FF2B5EF4-FFF2-40B4-BE49-F238E27FC236}">
                  <a16:creationId xmlns:a16="http://schemas.microsoft.com/office/drawing/2014/main" id="{548AA9A3-967E-984D-8411-0F30DD29231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1657" y="5364911"/>
              <a:ext cx="469900" cy="469900"/>
            </a:xfrm>
            <a:prstGeom prst="rect">
              <a:avLst/>
            </a:prstGeom>
          </p:spPr>
        </p:pic>
        <p:pic>
          <p:nvPicPr>
            <p:cNvPr id="22" name="Graphic 21">
              <a:extLst>
                <a:ext uri="{FF2B5EF4-FFF2-40B4-BE49-F238E27FC236}">
                  <a16:creationId xmlns:a16="http://schemas.microsoft.com/office/drawing/2014/main" id="{01CCE315-EB55-7644-B6DD-55DA420BC2F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2097" y="3243869"/>
              <a:ext cx="469900" cy="469900"/>
            </a:xfrm>
            <a:prstGeom prst="rect">
              <a:avLst/>
            </a:prstGeom>
          </p:spPr>
        </p:pic>
        <p:pic>
          <p:nvPicPr>
            <p:cNvPr id="23" name="Graphic 22">
              <a:extLst>
                <a:ext uri="{FF2B5EF4-FFF2-40B4-BE49-F238E27FC236}">
                  <a16:creationId xmlns:a16="http://schemas.microsoft.com/office/drawing/2014/main" id="{59782807-5E76-8C48-9316-183424DD2D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2097" y="4267298"/>
              <a:ext cx="469900" cy="469900"/>
            </a:xfrm>
            <a:prstGeom prst="rect">
              <a:avLst/>
            </a:prstGeom>
          </p:spPr>
        </p:pic>
        <p:pic>
          <p:nvPicPr>
            <p:cNvPr id="24" name="Graphic 23">
              <a:extLst>
                <a:ext uri="{FF2B5EF4-FFF2-40B4-BE49-F238E27FC236}">
                  <a16:creationId xmlns:a16="http://schemas.microsoft.com/office/drawing/2014/main" id="{D26BEB48-BE66-514A-A95C-6D2DBBA77F0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2097" y="5343824"/>
              <a:ext cx="469900" cy="469900"/>
            </a:xfrm>
            <a:prstGeom prst="rect">
              <a:avLst/>
            </a:prstGeom>
          </p:spPr>
        </p:pic>
        <p:sp>
          <p:nvSpPr>
            <p:cNvPr id="25" name="TextBox 24">
              <a:extLst>
                <a:ext uri="{FF2B5EF4-FFF2-40B4-BE49-F238E27FC236}">
                  <a16:creationId xmlns:a16="http://schemas.microsoft.com/office/drawing/2014/main" id="{F492101B-A325-AA4D-AE83-E72F7FA41278}"/>
                </a:ext>
              </a:extLst>
            </p:cNvPr>
            <p:cNvSpPr txBox="1"/>
            <p:nvPr/>
          </p:nvSpPr>
          <p:spPr>
            <a:xfrm>
              <a:off x="3502949" y="2802582"/>
              <a:ext cx="2823327"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Load balancing </a:t>
              </a:r>
              <a:r>
                <a:rPr lang="en-US" sz="1600" dirty="0">
                  <a:solidFill>
                    <a:schemeClr val="accent6"/>
                  </a:solidFill>
                  <a:ea typeface="Amazon Ember" panose="020B0603020204020204" pitchFamily="34" charset="0"/>
                  <a:cs typeface="Amazon Ember" panose="020B0603020204020204" pitchFamily="34" charset="0"/>
                </a:rPr>
                <a:t>layer</a:t>
              </a:r>
            </a:p>
          </p:txBody>
        </p:sp>
        <p:sp>
          <p:nvSpPr>
            <p:cNvPr id="26" name="TextBox 25">
              <a:extLst>
                <a:ext uri="{FF2B5EF4-FFF2-40B4-BE49-F238E27FC236}">
                  <a16:creationId xmlns:a16="http://schemas.microsoft.com/office/drawing/2014/main" id="{7184A4DA-6846-DE46-B41B-95108A547B04}"/>
                </a:ext>
              </a:extLst>
            </p:cNvPr>
            <p:cNvSpPr txBox="1"/>
            <p:nvPr/>
          </p:nvSpPr>
          <p:spPr>
            <a:xfrm>
              <a:off x="3502949" y="3884696"/>
              <a:ext cx="2823327"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Application server </a:t>
              </a:r>
              <a:r>
                <a:rPr lang="en-US" sz="1600" dirty="0">
                  <a:solidFill>
                    <a:schemeClr val="accent6"/>
                  </a:solidFill>
                  <a:ea typeface="Amazon Ember" panose="020B0603020204020204" pitchFamily="34" charset="0"/>
                  <a:cs typeface="Amazon Ember" panose="020B0603020204020204" pitchFamily="34" charset="0"/>
                </a:rPr>
                <a:t>layer</a:t>
              </a:r>
            </a:p>
          </p:txBody>
        </p:sp>
        <p:sp>
          <p:nvSpPr>
            <p:cNvPr id="27" name="TextBox 26">
              <a:extLst>
                <a:ext uri="{FF2B5EF4-FFF2-40B4-BE49-F238E27FC236}">
                  <a16:creationId xmlns:a16="http://schemas.microsoft.com/office/drawing/2014/main" id="{3A4697AF-C37E-5741-8DD2-AC46C8F9A919}"/>
                </a:ext>
              </a:extLst>
            </p:cNvPr>
            <p:cNvSpPr txBox="1"/>
            <p:nvPr/>
          </p:nvSpPr>
          <p:spPr>
            <a:xfrm>
              <a:off x="3502949" y="4912922"/>
              <a:ext cx="1142618"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RDS </a:t>
              </a:r>
              <a:r>
                <a:rPr lang="en-US" sz="1600" dirty="0">
                  <a:solidFill>
                    <a:schemeClr val="accent6"/>
                  </a:solidFill>
                  <a:ea typeface="Amazon Ember" panose="020B0603020204020204" pitchFamily="34" charset="0"/>
                  <a:cs typeface="Amazon Ember" panose="020B0603020204020204" pitchFamily="34" charset="0"/>
                </a:rPr>
                <a:t>layer</a:t>
              </a:r>
            </a:p>
          </p:txBody>
        </p:sp>
        <p:sp>
          <p:nvSpPr>
            <p:cNvPr id="30" name="Rectangle 29">
              <a:extLst>
                <a:ext uri="{FF2B5EF4-FFF2-40B4-BE49-F238E27FC236}">
                  <a16:creationId xmlns:a16="http://schemas.microsoft.com/office/drawing/2014/main" id="{BB517D71-05F3-F840-8C8B-C91399C2A0B6}"/>
                </a:ext>
              </a:extLst>
            </p:cNvPr>
            <p:cNvSpPr/>
            <p:nvPr/>
          </p:nvSpPr>
          <p:spPr>
            <a:xfrm>
              <a:off x="3202616" y="2440007"/>
              <a:ext cx="6064439" cy="358020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pic>
          <p:nvPicPr>
            <p:cNvPr id="31" name="Graphic 30">
              <a:extLst>
                <a:ext uri="{FF2B5EF4-FFF2-40B4-BE49-F238E27FC236}">
                  <a16:creationId xmlns:a16="http://schemas.microsoft.com/office/drawing/2014/main" id="{75FBB7FF-E187-7449-9AEC-7480CE4A1E0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21657" y="3258142"/>
              <a:ext cx="469900" cy="469900"/>
            </a:xfrm>
            <a:prstGeom prst="rect">
              <a:avLst/>
            </a:prstGeom>
          </p:spPr>
        </p:pic>
        <p:pic>
          <p:nvPicPr>
            <p:cNvPr id="32" name="Graphic 31">
              <a:extLst>
                <a:ext uri="{FF2B5EF4-FFF2-40B4-BE49-F238E27FC236}">
                  <a16:creationId xmlns:a16="http://schemas.microsoft.com/office/drawing/2014/main" id="{FE3D2D13-5129-C443-A0F7-1B78F74FD29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13266" y="4312678"/>
              <a:ext cx="469900" cy="469900"/>
            </a:xfrm>
            <a:prstGeom prst="rect">
              <a:avLst/>
            </a:prstGeom>
          </p:spPr>
        </p:pic>
        <p:pic>
          <p:nvPicPr>
            <p:cNvPr id="33" name="Graphic 32">
              <a:extLst>
                <a:ext uri="{FF2B5EF4-FFF2-40B4-BE49-F238E27FC236}">
                  <a16:creationId xmlns:a16="http://schemas.microsoft.com/office/drawing/2014/main" id="{1399D5B8-9C68-CF46-BD3D-D65D03633D1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37394" y="4294131"/>
              <a:ext cx="469900" cy="469900"/>
            </a:xfrm>
            <a:prstGeom prst="rect">
              <a:avLst/>
            </a:prstGeom>
          </p:spPr>
        </p:pic>
        <p:sp>
          <p:nvSpPr>
            <p:cNvPr id="35" name="TextBox 34">
              <a:extLst>
                <a:ext uri="{FF2B5EF4-FFF2-40B4-BE49-F238E27FC236}">
                  <a16:creationId xmlns:a16="http://schemas.microsoft.com/office/drawing/2014/main" id="{7FAD79D4-C498-C846-82DF-45FEC10DDDCD}"/>
                </a:ext>
              </a:extLst>
            </p:cNvPr>
            <p:cNvSpPr txBox="1"/>
            <p:nvPr/>
          </p:nvSpPr>
          <p:spPr>
            <a:xfrm>
              <a:off x="6707294" y="4257580"/>
              <a:ext cx="2232814" cy="584775"/>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Application server instances</a:t>
              </a:r>
            </a:p>
          </p:txBody>
        </p:sp>
        <p:sp>
          <p:nvSpPr>
            <p:cNvPr id="36" name="TextBox 35">
              <a:extLst>
                <a:ext uri="{FF2B5EF4-FFF2-40B4-BE49-F238E27FC236}">
                  <a16:creationId xmlns:a16="http://schemas.microsoft.com/office/drawing/2014/main" id="{0EBA4868-1D0A-704A-BBF2-520B7B32C537}"/>
                </a:ext>
              </a:extLst>
            </p:cNvPr>
            <p:cNvSpPr txBox="1"/>
            <p:nvPr/>
          </p:nvSpPr>
          <p:spPr>
            <a:xfrm>
              <a:off x="6718833" y="5433214"/>
              <a:ext cx="1974117"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RDS server instance</a:t>
              </a:r>
            </a:p>
          </p:txBody>
        </p:sp>
        <p:sp>
          <p:nvSpPr>
            <p:cNvPr id="37" name="TextBox 36">
              <a:extLst>
                <a:ext uri="{FF2B5EF4-FFF2-40B4-BE49-F238E27FC236}">
                  <a16:creationId xmlns:a16="http://schemas.microsoft.com/office/drawing/2014/main" id="{EE79EF82-1A9C-6B4A-8DC6-F608E0452199}"/>
                </a:ext>
              </a:extLst>
            </p:cNvPr>
            <p:cNvSpPr txBox="1"/>
            <p:nvPr/>
          </p:nvSpPr>
          <p:spPr>
            <a:xfrm>
              <a:off x="6365281" y="3317480"/>
              <a:ext cx="2585686" cy="338554"/>
            </a:xfrm>
            <a:prstGeom prst="rect">
              <a:avLst/>
            </a:prstGeom>
            <a:noFill/>
          </p:spPr>
          <p:txBody>
            <a:bodyPr wrap="square" rtlCol="0">
              <a:spAutoFit/>
            </a:bodyPr>
            <a:lstStyle/>
            <a:p>
              <a:r>
                <a:rPr lang="en-US" sz="1600" dirty="0">
                  <a:solidFill>
                    <a:schemeClr val="tx1">
                      <a:lumMod val="85000"/>
                      <a:lumOff val="15000"/>
                    </a:schemeClr>
                  </a:solidFill>
                  <a:ea typeface="Amazon Ember" panose="020B0603020204020204" pitchFamily="34" charset="0"/>
                  <a:cs typeface="Amazon Ember" panose="020B0603020204020204" pitchFamily="34" charset="0"/>
                </a:rPr>
                <a:t>Application Load Balancer</a:t>
              </a:r>
            </a:p>
          </p:txBody>
        </p:sp>
        <p:cxnSp>
          <p:nvCxnSpPr>
            <p:cNvPr id="39" name="Straight Arrow Connector 38">
              <a:extLst>
                <a:ext uri="{FF2B5EF4-FFF2-40B4-BE49-F238E27FC236}">
                  <a16:creationId xmlns:a16="http://schemas.microsoft.com/office/drawing/2014/main" id="{A6983ABB-4DDB-6546-8725-0A7464AC0458}"/>
                </a:ext>
              </a:extLst>
            </p:cNvPr>
            <p:cNvCxnSpPr>
              <a:cxnSpLocks/>
              <a:stCxn id="31" idx="2"/>
              <a:endCxn id="32" idx="0"/>
            </p:cNvCxnSpPr>
            <p:nvPr/>
          </p:nvCxnSpPr>
          <p:spPr>
            <a:xfrm rot="5400000">
              <a:off x="5710094" y="3866165"/>
              <a:ext cx="584636" cy="308391"/>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74BA703-01F8-A441-BE6A-C077F19D66A8}"/>
                </a:ext>
              </a:extLst>
            </p:cNvPr>
            <p:cNvCxnSpPr>
              <a:cxnSpLocks/>
              <a:stCxn id="31" idx="2"/>
              <a:endCxn id="33" idx="0"/>
            </p:cNvCxnSpPr>
            <p:nvPr/>
          </p:nvCxnSpPr>
          <p:spPr>
            <a:xfrm rot="16200000" flipH="1">
              <a:off x="6031431" y="3853217"/>
              <a:ext cx="566089" cy="315737"/>
            </a:xfrm>
            <a:prstGeom prst="bentConnector3">
              <a:avLst>
                <a:gd name="adj1" fmla="val 517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C9106A-43BC-CE46-922D-B5FF06239677}"/>
                </a:ext>
              </a:extLst>
            </p:cNvPr>
            <p:cNvCxnSpPr>
              <a:cxnSpLocks/>
              <a:stCxn id="32" idx="2"/>
              <a:endCxn id="21" idx="0"/>
            </p:cNvCxnSpPr>
            <p:nvPr/>
          </p:nvCxnSpPr>
          <p:spPr>
            <a:xfrm rot="16200000" flipH="1">
              <a:off x="5711245" y="4919548"/>
              <a:ext cx="582333" cy="308391"/>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AACD9AF-D8BD-5240-A484-D434D14AFD61}"/>
                </a:ext>
              </a:extLst>
            </p:cNvPr>
            <p:cNvCxnSpPr>
              <a:cxnSpLocks/>
              <a:stCxn id="33" idx="2"/>
              <a:endCxn id="21" idx="0"/>
            </p:cNvCxnSpPr>
            <p:nvPr/>
          </p:nvCxnSpPr>
          <p:spPr>
            <a:xfrm rot="5400000">
              <a:off x="6014036" y="4906603"/>
              <a:ext cx="600880" cy="315737"/>
            </a:xfrm>
            <a:prstGeom prst="bentConnector3">
              <a:avLst>
                <a:gd name="adj1" fmla="val 5160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95850517-B433-1144-AACC-9F746591DEA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0562527" y="2556540"/>
              <a:ext cx="483586" cy="469900"/>
            </a:xfrm>
            <a:prstGeom prst="rect">
              <a:avLst/>
            </a:prstGeom>
          </p:spPr>
        </p:pic>
        <p:sp>
          <p:nvSpPr>
            <p:cNvPr id="56" name="TextBox 55">
              <a:extLst>
                <a:ext uri="{FF2B5EF4-FFF2-40B4-BE49-F238E27FC236}">
                  <a16:creationId xmlns:a16="http://schemas.microsoft.com/office/drawing/2014/main" id="{CAAEF0A7-9AA9-9746-8B12-CAB57FB93961}"/>
                </a:ext>
              </a:extLst>
            </p:cNvPr>
            <p:cNvSpPr txBox="1"/>
            <p:nvPr/>
          </p:nvSpPr>
          <p:spPr>
            <a:xfrm>
              <a:off x="10134849" y="3063246"/>
              <a:ext cx="1338941" cy="584775"/>
            </a:xfrm>
            <a:prstGeom prst="rect">
              <a:avLst/>
            </a:prstGeom>
            <a:noFill/>
          </p:spPr>
          <p:txBody>
            <a:bodyPr wrap="square" rtlCol="0">
              <a:spAutoFit/>
            </a:bodyPr>
            <a:lstStyle/>
            <a:p>
              <a:pPr algn="ctr"/>
              <a:r>
                <a:rPr lang="en-US" sz="1600" dirty="0">
                  <a:solidFill>
                    <a:srgbClr val="232F3E"/>
                  </a:solidFill>
                </a:rPr>
                <a:t>Application users</a:t>
              </a:r>
            </a:p>
          </p:txBody>
        </p:sp>
        <p:cxnSp>
          <p:nvCxnSpPr>
            <p:cNvPr id="59" name="Straight Arrow Connector 58">
              <a:extLst>
                <a:ext uri="{FF2B5EF4-FFF2-40B4-BE49-F238E27FC236}">
                  <a16:creationId xmlns:a16="http://schemas.microsoft.com/office/drawing/2014/main" id="{122AFA88-C1A7-DE47-AD95-544F030FD00B}"/>
                </a:ext>
              </a:extLst>
            </p:cNvPr>
            <p:cNvCxnSpPr>
              <a:cxnSpLocks/>
              <a:stCxn id="31" idx="0"/>
              <a:endCxn id="55" idx="3"/>
            </p:cNvCxnSpPr>
            <p:nvPr/>
          </p:nvCxnSpPr>
          <p:spPr>
            <a:xfrm rot="5400000" flipH="1" flipV="1">
              <a:off x="8126241" y="821856"/>
              <a:ext cx="466652" cy="4405920"/>
            </a:xfrm>
            <a:prstGeom prst="bentConnector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2B1A0D2-AA0D-4847-82A7-42A60F75E4A4}"/>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33927" y="4282589"/>
              <a:ext cx="523439" cy="523439"/>
            </a:xfrm>
            <a:prstGeom prst="rect">
              <a:avLst/>
            </a:prstGeom>
          </p:spPr>
        </p:pic>
        <p:sp>
          <p:nvSpPr>
            <p:cNvPr id="71" name="TextBox 70">
              <a:extLst>
                <a:ext uri="{FF2B5EF4-FFF2-40B4-BE49-F238E27FC236}">
                  <a16:creationId xmlns:a16="http://schemas.microsoft.com/office/drawing/2014/main" id="{7FF22FDF-43D9-B042-9B28-9EC141E9396C}"/>
                </a:ext>
              </a:extLst>
            </p:cNvPr>
            <p:cNvSpPr txBox="1"/>
            <p:nvPr/>
          </p:nvSpPr>
          <p:spPr>
            <a:xfrm>
              <a:off x="9727904" y="4799487"/>
              <a:ext cx="2203753" cy="338554"/>
            </a:xfrm>
            <a:prstGeom prst="rect">
              <a:avLst/>
            </a:prstGeom>
            <a:noFill/>
          </p:spPr>
          <p:txBody>
            <a:bodyPr wrap="square" rtlCol="0">
              <a:spAutoFit/>
            </a:bodyPr>
            <a:lstStyle/>
            <a:p>
              <a:pPr algn="ctr"/>
              <a:r>
                <a:rPr lang="en-US" sz="1600" dirty="0">
                  <a:solidFill>
                    <a:srgbClr val="232F3E"/>
                  </a:solidFill>
                </a:rPr>
                <a:t>Application repository</a:t>
              </a:r>
            </a:p>
          </p:txBody>
        </p:sp>
        <p:pic>
          <p:nvPicPr>
            <p:cNvPr id="72" name="Graphic 71">
              <a:extLst>
                <a:ext uri="{FF2B5EF4-FFF2-40B4-BE49-F238E27FC236}">
                  <a16:creationId xmlns:a16="http://schemas.microsoft.com/office/drawing/2014/main" id="{2BAAE0DB-8230-244E-BC4F-E15A191C157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46605" y="5285773"/>
              <a:ext cx="523439" cy="523439"/>
            </a:xfrm>
            <a:prstGeom prst="rect">
              <a:avLst/>
            </a:prstGeom>
          </p:spPr>
        </p:pic>
        <p:sp>
          <p:nvSpPr>
            <p:cNvPr id="73" name="TextBox 72">
              <a:extLst>
                <a:ext uri="{FF2B5EF4-FFF2-40B4-BE49-F238E27FC236}">
                  <a16:creationId xmlns:a16="http://schemas.microsoft.com/office/drawing/2014/main" id="{A768DE83-BA38-3B4C-BC6C-A7FF02946222}"/>
                </a:ext>
              </a:extLst>
            </p:cNvPr>
            <p:cNvSpPr txBox="1"/>
            <p:nvPr/>
          </p:nvSpPr>
          <p:spPr>
            <a:xfrm>
              <a:off x="9746452" y="5809212"/>
              <a:ext cx="2098387" cy="584775"/>
            </a:xfrm>
            <a:prstGeom prst="rect">
              <a:avLst/>
            </a:prstGeom>
            <a:noFill/>
          </p:spPr>
          <p:txBody>
            <a:bodyPr wrap="square" rtlCol="0">
              <a:spAutoFit/>
            </a:bodyPr>
            <a:lstStyle/>
            <a:p>
              <a:pPr algn="ctr"/>
              <a:r>
                <a:rPr lang="en-US" sz="1600" dirty="0">
                  <a:solidFill>
                    <a:srgbClr val="232F3E"/>
                  </a:solidFill>
                </a:rPr>
                <a:t>Chef cookbook repository</a:t>
              </a:r>
            </a:p>
          </p:txBody>
        </p:sp>
        <p:cxnSp>
          <p:nvCxnSpPr>
            <p:cNvPr id="74" name="Straight Arrow Connector 58">
              <a:extLst>
                <a:ext uri="{FF2B5EF4-FFF2-40B4-BE49-F238E27FC236}">
                  <a16:creationId xmlns:a16="http://schemas.microsoft.com/office/drawing/2014/main" id="{A1FAC388-DA39-6447-A98E-8C840081DA92}"/>
                </a:ext>
              </a:extLst>
            </p:cNvPr>
            <p:cNvCxnSpPr>
              <a:cxnSpLocks/>
              <a:stCxn id="35" idx="3"/>
              <a:endCxn id="69" idx="1"/>
            </p:cNvCxnSpPr>
            <p:nvPr/>
          </p:nvCxnSpPr>
          <p:spPr>
            <a:xfrm flipV="1">
              <a:off x="8940108" y="4544309"/>
              <a:ext cx="1593819" cy="5659"/>
            </a:xfrm>
            <a:prstGeom prst="bentConnector3">
              <a:avLst>
                <a:gd name="adj1" fmla="val 50000"/>
              </a:avLst>
            </a:prstGeom>
            <a:ln w="254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58">
              <a:extLst>
                <a:ext uri="{FF2B5EF4-FFF2-40B4-BE49-F238E27FC236}">
                  <a16:creationId xmlns:a16="http://schemas.microsoft.com/office/drawing/2014/main" id="{CB438D0B-97B5-604E-861F-419F30C31EDF}"/>
                </a:ext>
              </a:extLst>
            </p:cNvPr>
            <p:cNvCxnSpPr>
              <a:cxnSpLocks/>
              <a:stCxn id="19" idx="3"/>
              <a:endCxn id="72" idx="1"/>
            </p:cNvCxnSpPr>
            <p:nvPr/>
          </p:nvCxnSpPr>
          <p:spPr>
            <a:xfrm flipV="1">
              <a:off x="8942168" y="5547493"/>
              <a:ext cx="1604437" cy="463"/>
            </a:xfrm>
            <a:prstGeom prst="bentConnector3">
              <a:avLst>
                <a:gd name="adj1" fmla="val 50000"/>
              </a:avLst>
            </a:prstGeom>
            <a:ln w="254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58">
              <a:extLst>
                <a:ext uri="{FF2B5EF4-FFF2-40B4-BE49-F238E27FC236}">
                  <a16:creationId xmlns:a16="http://schemas.microsoft.com/office/drawing/2014/main" id="{34D95E4D-61BD-F144-8002-6E25FB070A66}"/>
                </a:ext>
              </a:extLst>
            </p:cNvPr>
            <p:cNvCxnSpPr>
              <a:cxnSpLocks/>
              <a:stCxn id="35" idx="3"/>
              <a:endCxn id="72" idx="1"/>
            </p:cNvCxnSpPr>
            <p:nvPr/>
          </p:nvCxnSpPr>
          <p:spPr>
            <a:xfrm>
              <a:off x="8940108" y="4549968"/>
              <a:ext cx="1606497" cy="997525"/>
            </a:xfrm>
            <a:prstGeom prst="bentConnector3">
              <a:avLst>
                <a:gd name="adj1" fmla="val 50000"/>
              </a:avLst>
            </a:prstGeom>
            <a:ln w="254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89A8D43-6E93-1A46-B27D-F8262B4EEEF9}"/>
                </a:ext>
              </a:extLst>
            </p:cNvPr>
            <p:cNvSpPr txBox="1"/>
            <p:nvPr/>
          </p:nvSpPr>
          <p:spPr>
            <a:xfrm>
              <a:off x="222740" y="3009277"/>
              <a:ext cx="219993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AWS OpsWorks</a:t>
              </a:r>
            </a:p>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Stacks</a:t>
              </a:r>
            </a:p>
          </p:txBody>
        </p:sp>
        <p:pic>
          <p:nvPicPr>
            <p:cNvPr id="88" name="Graphic 87">
              <a:extLst>
                <a:ext uri="{FF2B5EF4-FFF2-40B4-BE49-F238E27FC236}">
                  <a16:creationId xmlns:a16="http://schemas.microsoft.com/office/drawing/2014/main" id="{176FBB4D-36C9-004A-883A-8B37110A19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966" y="2298796"/>
              <a:ext cx="651479" cy="651479"/>
            </a:xfrm>
            <a:prstGeom prst="rect">
              <a:avLst/>
            </a:prstGeom>
          </p:spPr>
        </p:pic>
      </p:grpSp>
      <p:sp>
        <p:nvSpPr>
          <p:cNvPr id="3" name="Footer Placeholder 2">
            <a:extLst>
              <a:ext uri="{FF2B5EF4-FFF2-40B4-BE49-F238E27FC236}">
                <a16:creationId xmlns:a16="http://schemas.microsoft.com/office/drawing/2014/main" id="{BC5BD50F-0DB6-7142-B626-D9A3331E91E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F3BA0637-E986-F84D-8D0A-A44C3501A103}"/>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363230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dirty="0"/>
              <a:t>OpsWorks Stacks complements AWS CloudFormation</a:t>
            </a:r>
          </a:p>
        </p:txBody>
      </p:sp>
      <p:sp>
        <p:nvSpPr>
          <p:cNvPr id="7" name="Content Placeholder 5"/>
          <p:cNvSpPr txBox="1">
            <a:spLocks/>
          </p:cNvSpPr>
          <p:nvPr/>
        </p:nvSpPr>
        <p:spPr>
          <a:xfrm>
            <a:off x="297817" y="1415634"/>
            <a:ext cx="11329187" cy="1017214"/>
          </a:xfrm>
          <a:prstGeom prst="rect">
            <a:avLst/>
          </a:prstGeom>
        </p:spPr>
        <p:txBody>
          <a:bodyPr vert="horz" lIns="121888" tIns="60944" rIns="121888" bIns="60944" rtlCol="0">
            <a:normAutofit fontScale="85000" lnSpcReduction="10000"/>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126">
              <a:spcBef>
                <a:spcPts val="1799"/>
              </a:spcBef>
              <a:buNone/>
            </a:pPr>
            <a:r>
              <a:rPr lang="en-US" sz="2599" dirty="0">
                <a:latin typeface="Amazon Ember Light" charset="0"/>
                <a:ea typeface="Amazon Ember Light" charset="0"/>
                <a:cs typeface="Amazon Ember Light" charset="0"/>
              </a:rPr>
              <a:t>1. Use </a:t>
            </a:r>
            <a:r>
              <a:rPr lang="en-US" sz="2599"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AWS CloudFormation</a:t>
            </a:r>
            <a:r>
              <a:rPr lang="en-US" sz="2599" dirty="0">
                <a:latin typeface="Amazon Ember Light" charset="0"/>
                <a:ea typeface="Amazon Ember Light" charset="0"/>
                <a:cs typeface="Amazon Ember Light" charset="0"/>
              </a:rPr>
              <a:t> to create the </a:t>
            </a:r>
            <a:r>
              <a:rPr lang="en-US" sz="2599" dirty="0">
                <a:solidFill>
                  <a:schemeClr val="accent6"/>
                </a:solidFill>
                <a:latin typeface="Amazon Ember Light" charset="0"/>
                <a:ea typeface="Amazon Ember Light" charset="0"/>
                <a:cs typeface="Amazon Ember Light" charset="0"/>
              </a:rPr>
              <a:t>infrastructure</a:t>
            </a:r>
            <a:r>
              <a:rPr lang="en-US" sz="2599" dirty="0">
                <a:latin typeface="Amazon Ember Light" charset="0"/>
                <a:ea typeface="Amazon Ember Light" charset="0"/>
                <a:cs typeface="Amazon Ember Light" charset="0"/>
              </a:rPr>
              <a:t> (VPC, IAM roles, and so on).</a:t>
            </a:r>
          </a:p>
          <a:p>
            <a:pPr marL="0" indent="0" defTabSz="914126">
              <a:spcBef>
                <a:spcPts val="1799"/>
              </a:spcBef>
              <a:buNone/>
            </a:pPr>
            <a:r>
              <a:rPr lang="en-US" sz="2599" dirty="0">
                <a:latin typeface="Amazon Ember Light" charset="0"/>
                <a:ea typeface="Amazon Ember Light" charset="0"/>
                <a:cs typeface="Amazon Ember Light" charset="0"/>
              </a:rPr>
              <a:t>2. Deploy the </a:t>
            </a:r>
            <a:r>
              <a:rPr lang="en-US" sz="2599" dirty="0">
                <a:solidFill>
                  <a:schemeClr val="accent6"/>
                </a:solidFill>
                <a:latin typeface="Amazon Ember Light" charset="0"/>
                <a:ea typeface="Amazon Ember Light" charset="0"/>
                <a:cs typeface="Amazon Ember Light" charset="0"/>
              </a:rPr>
              <a:t>application layer </a:t>
            </a:r>
            <a:r>
              <a:rPr lang="en-US" sz="2599" dirty="0">
                <a:latin typeface="Amazon Ember Light" charset="0"/>
                <a:ea typeface="Amazon Ember Light" charset="0"/>
                <a:cs typeface="Amazon Ember Light" charset="0"/>
              </a:rPr>
              <a:t>with </a:t>
            </a:r>
            <a:r>
              <a:rPr lang="en-US" sz="2599"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OpsWorks Stacks</a:t>
            </a:r>
            <a:r>
              <a:rPr lang="en-US" sz="2599" dirty="0">
                <a:latin typeface="Amazon Ember Light" charset="0"/>
                <a:ea typeface="Amazon Ember Light" charset="0"/>
                <a:cs typeface="Amazon Ember Light" charset="0"/>
              </a:rPr>
              <a:t>. </a:t>
            </a:r>
          </a:p>
          <a:p>
            <a:endParaRPr lang="en-US" sz="2599" dirty="0"/>
          </a:p>
        </p:txBody>
      </p:sp>
      <p:grpSp>
        <p:nvGrpSpPr>
          <p:cNvPr id="3" name="Group 2" descr="A CloudFormation stack creates a VPC and some IAM resources, and another CloudFormation stack creates a CloudWatch alarm and S3 bucket for logs. An OpsWorks stack manages a PHP application that makes use of the resources created by CloudFormation.">
            <a:extLst>
              <a:ext uri="{FF2B5EF4-FFF2-40B4-BE49-F238E27FC236}">
                <a16:creationId xmlns:a16="http://schemas.microsoft.com/office/drawing/2014/main" id="{C599A4BE-7D65-6A46-B21B-7C4B0ED531CA}"/>
              </a:ext>
            </a:extLst>
          </p:cNvPr>
          <p:cNvGrpSpPr/>
          <p:nvPr/>
        </p:nvGrpSpPr>
        <p:grpSpPr>
          <a:xfrm>
            <a:off x="552568" y="2571962"/>
            <a:ext cx="10694242" cy="3744115"/>
            <a:chOff x="552568" y="2571962"/>
            <a:chExt cx="10694242" cy="3744115"/>
          </a:xfrm>
        </p:grpSpPr>
        <p:sp>
          <p:nvSpPr>
            <p:cNvPr id="14" name="TextBox 13"/>
            <p:cNvSpPr txBox="1"/>
            <p:nvPr/>
          </p:nvSpPr>
          <p:spPr>
            <a:xfrm>
              <a:off x="1629756" y="3659992"/>
              <a:ext cx="4679296" cy="379463"/>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OpsWorks stack - PHP application</a:t>
              </a:r>
            </a:p>
          </p:txBody>
        </p:sp>
        <p:sp>
          <p:nvSpPr>
            <p:cNvPr id="15" name="Rounded Rectangle 14"/>
            <p:cNvSpPr/>
            <p:nvPr/>
          </p:nvSpPr>
          <p:spPr>
            <a:xfrm>
              <a:off x="1432519" y="5430932"/>
              <a:ext cx="4652903" cy="4749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2569675" y="5478933"/>
              <a:ext cx="3883701" cy="379557"/>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Amazon RDS layer</a:t>
              </a:r>
            </a:p>
          </p:txBody>
        </p:sp>
        <p:grpSp>
          <p:nvGrpSpPr>
            <p:cNvPr id="2" name="Group 1"/>
            <p:cNvGrpSpPr/>
            <p:nvPr/>
          </p:nvGrpSpPr>
          <p:grpSpPr>
            <a:xfrm>
              <a:off x="1432519" y="4172599"/>
              <a:ext cx="4652903" cy="474960"/>
              <a:chOff x="1410711" y="2146954"/>
              <a:chExt cx="3490586" cy="356313"/>
            </a:xfrm>
          </p:grpSpPr>
          <p:sp>
            <p:nvSpPr>
              <p:cNvPr id="18" name="Rounded Rectangle 17"/>
              <p:cNvSpPr/>
              <p:nvPr/>
            </p:nvSpPr>
            <p:spPr>
              <a:xfrm>
                <a:off x="1410711" y="2146954"/>
                <a:ext cx="3490586" cy="3563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2255431" y="2181645"/>
                <a:ext cx="2100549" cy="284742"/>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Load balancing layer</a:t>
                </a:r>
              </a:p>
            </p:txBody>
          </p:sp>
        </p:grpSp>
        <p:sp>
          <p:nvSpPr>
            <p:cNvPr id="17" name="Rounded Rectangle 16"/>
            <p:cNvSpPr/>
            <p:nvPr/>
          </p:nvSpPr>
          <p:spPr>
            <a:xfrm>
              <a:off x="1432519" y="4807433"/>
              <a:ext cx="4652903" cy="4749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99"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p:cNvSpPr txBox="1"/>
            <p:nvPr/>
          </p:nvSpPr>
          <p:spPr>
            <a:xfrm>
              <a:off x="2536344" y="4863682"/>
              <a:ext cx="3436111" cy="369332"/>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Scalable PHP application layer</a:t>
              </a:r>
            </a:p>
          </p:txBody>
        </p:sp>
        <p:sp>
          <p:nvSpPr>
            <p:cNvPr id="30" name="TextBox 29"/>
            <p:cNvSpPr txBox="1"/>
            <p:nvPr/>
          </p:nvSpPr>
          <p:spPr>
            <a:xfrm>
              <a:off x="6290735" y="4708570"/>
              <a:ext cx="959591" cy="338466"/>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Alarms</a:t>
              </a:r>
            </a:p>
          </p:txBody>
        </p:sp>
        <p:sp>
          <p:nvSpPr>
            <p:cNvPr id="32" name="TextBox 31"/>
            <p:cNvSpPr txBox="1"/>
            <p:nvPr/>
          </p:nvSpPr>
          <p:spPr>
            <a:xfrm>
              <a:off x="6392129" y="5691569"/>
              <a:ext cx="959591" cy="338466"/>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Logs</a:t>
              </a:r>
            </a:p>
          </p:txBody>
        </p:sp>
        <p:sp>
          <p:nvSpPr>
            <p:cNvPr id="37" name="TextBox 36"/>
            <p:cNvSpPr txBox="1"/>
            <p:nvPr/>
          </p:nvSpPr>
          <p:spPr>
            <a:xfrm>
              <a:off x="8183184" y="4333930"/>
              <a:ext cx="959591" cy="338466"/>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VPC</a:t>
              </a:r>
            </a:p>
          </p:txBody>
        </p:sp>
        <p:pic>
          <p:nvPicPr>
            <p:cNvPr id="33" name="Graphic 32">
              <a:extLst>
                <a:ext uri="{FF2B5EF4-FFF2-40B4-BE49-F238E27FC236}">
                  <a16:creationId xmlns:a16="http://schemas.microsoft.com/office/drawing/2014/main" id="{682470D3-7BE1-3B4F-9CBE-668A3CF80A4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930" y="2571963"/>
              <a:ext cx="437275" cy="437275"/>
            </a:xfrm>
            <a:prstGeom prst="rect">
              <a:avLst/>
            </a:prstGeom>
          </p:spPr>
        </p:pic>
        <p:pic>
          <p:nvPicPr>
            <p:cNvPr id="38" name="Graphic 37">
              <a:extLst>
                <a:ext uri="{FF2B5EF4-FFF2-40B4-BE49-F238E27FC236}">
                  <a16:creationId xmlns:a16="http://schemas.microsoft.com/office/drawing/2014/main" id="{8088F593-DFD4-9146-AABE-10A800C82D7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3806" y="3753848"/>
              <a:ext cx="549043" cy="549043"/>
            </a:xfrm>
            <a:prstGeom prst="rect">
              <a:avLst/>
            </a:prstGeom>
          </p:spPr>
        </p:pic>
        <p:pic>
          <p:nvPicPr>
            <p:cNvPr id="41" name="Graphic 40">
              <a:extLst>
                <a:ext uri="{FF2B5EF4-FFF2-40B4-BE49-F238E27FC236}">
                  <a16:creationId xmlns:a16="http://schemas.microsoft.com/office/drawing/2014/main" id="{12746C5C-2AEE-5A4C-A86A-819006345632}"/>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6370" y="4124720"/>
              <a:ext cx="544794" cy="544794"/>
            </a:xfrm>
            <a:prstGeom prst="rect">
              <a:avLst/>
            </a:prstGeom>
          </p:spPr>
        </p:pic>
        <p:pic>
          <p:nvPicPr>
            <p:cNvPr id="42" name="Graphic 41">
              <a:extLst>
                <a:ext uri="{FF2B5EF4-FFF2-40B4-BE49-F238E27FC236}">
                  <a16:creationId xmlns:a16="http://schemas.microsoft.com/office/drawing/2014/main" id="{1124B32C-3F31-A94A-AD8A-103FA70C330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3816" y="5254960"/>
              <a:ext cx="507347" cy="507347"/>
            </a:xfrm>
            <a:prstGeom prst="rect">
              <a:avLst/>
            </a:prstGeom>
          </p:spPr>
        </p:pic>
        <p:pic>
          <p:nvPicPr>
            <p:cNvPr id="43" name="Graphic 42">
              <a:extLst>
                <a:ext uri="{FF2B5EF4-FFF2-40B4-BE49-F238E27FC236}">
                  <a16:creationId xmlns:a16="http://schemas.microsoft.com/office/drawing/2014/main" id="{FB68AB68-F1AC-9648-8A2B-A3487606C03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29756" y="5472069"/>
              <a:ext cx="392685" cy="392685"/>
            </a:xfrm>
            <a:prstGeom prst="rect">
              <a:avLst/>
            </a:prstGeom>
          </p:spPr>
        </p:pic>
        <p:pic>
          <p:nvPicPr>
            <p:cNvPr id="44" name="Graphic 43">
              <a:extLst>
                <a:ext uri="{FF2B5EF4-FFF2-40B4-BE49-F238E27FC236}">
                  <a16:creationId xmlns:a16="http://schemas.microsoft.com/office/drawing/2014/main" id="{6B2D6729-7773-024A-995D-69D9173AB892}"/>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94374" y="4211565"/>
              <a:ext cx="401145" cy="401145"/>
            </a:xfrm>
            <a:prstGeom prst="rect">
              <a:avLst/>
            </a:prstGeom>
          </p:spPr>
        </p:pic>
        <p:pic>
          <p:nvPicPr>
            <p:cNvPr id="45" name="Graphic 44">
              <a:extLst>
                <a:ext uri="{FF2B5EF4-FFF2-40B4-BE49-F238E27FC236}">
                  <a16:creationId xmlns:a16="http://schemas.microsoft.com/office/drawing/2014/main" id="{B77EF734-6DF7-5F4D-AD25-B21A2188567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06255" y="4858599"/>
              <a:ext cx="367843" cy="367843"/>
            </a:xfrm>
            <a:prstGeom prst="rect">
              <a:avLst/>
            </a:prstGeom>
          </p:spPr>
        </p:pic>
        <p:sp>
          <p:nvSpPr>
            <p:cNvPr id="47" name="Rectangle 46">
              <a:extLst>
                <a:ext uri="{FF2B5EF4-FFF2-40B4-BE49-F238E27FC236}">
                  <a16:creationId xmlns:a16="http://schemas.microsoft.com/office/drawing/2014/main" id="{45DAA018-0CD4-D443-BA38-65176A71711E}"/>
                </a:ext>
              </a:extLst>
            </p:cNvPr>
            <p:cNvSpPr/>
            <p:nvPr/>
          </p:nvSpPr>
          <p:spPr>
            <a:xfrm>
              <a:off x="1215522" y="3629806"/>
              <a:ext cx="6034804" cy="24726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8" name="Rectangle 47">
              <a:extLst>
                <a:ext uri="{FF2B5EF4-FFF2-40B4-BE49-F238E27FC236}">
                  <a16:creationId xmlns:a16="http://schemas.microsoft.com/office/drawing/2014/main" id="{1629FC05-DF4E-0843-BC26-6A9AF344889F}"/>
                </a:ext>
              </a:extLst>
            </p:cNvPr>
            <p:cNvSpPr/>
            <p:nvPr/>
          </p:nvSpPr>
          <p:spPr>
            <a:xfrm>
              <a:off x="552568" y="2571962"/>
              <a:ext cx="10647771" cy="374411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9" name="TextBox 48">
              <a:extLst>
                <a:ext uri="{FF2B5EF4-FFF2-40B4-BE49-F238E27FC236}">
                  <a16:creationId xmlns:a16="http://schemas.microsoft.com/office/drawing/2014/main" id="{0047B369-8978-5D4A-8ADB-DE09CE5D1D07}"/>
                </a:ext>
              </a:extLst>
            </p:cNvPr>
            <p:cNvSpPr txBox="1"/>
            <p:nvPr/>
          </p:nvSpPr>
          <p:spPr>
            <a:xfrm>
              <a:off x="990205" y="2591240"/>
              <a:ext cx="4679296" cy="379463"/>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AWS CloudFormation</a:t>
              </a:r>
            </a:p>
          </p:txBody>
        </p:sp>
        <p:pic>
          <p:nvPicPr>
            <p:cNvPr id="50" name="Graphic 49">
              <a:extLst>
                <a:ext uri="{FF2B5EF4-FFF2-40B4-BE49-F238E27FC236}">
                  <a16:creationId xmlns:a16="http://schemas.microsoft.com/office/drawing/2014/main" id="{58D0E080-184D-1345-99EB-1DFA8F70B4F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75714" y="3142682"/>
              <a:ext cx="399122" cy="399122"/>
            </a:xfrm>
            <a:prstGeom prst="rect">
              <a:avLst/>
            </a:prstGeom>
          </p:spPr>
        </p:pic>
        <p:sp>
          <p:nvSpPr>
            <p:cNvPr id="51" name="Rectangle 50">
              <a:extLst>
                <a:ext uri="{FF2B5EF4-FFF2-40B4-BE49-F238E27FC236}">
                  <a16:creationId xmlns:a16="http://schemas.microsoft.com/office/drawing/2014/main" id="{DB8A7A90-3923-9144-B9BD-7C18CA1B6289}"/>
                </a:ext>
              </a:extLst>
            </p:cNvPr>
            <p:cNvSpPr/>
            <p:nvPr/>
          </p:nvSpPr>
          <p:spPr>
            <a:xfrm>
              <a:off x="7775713" y="3167828"/>
              <a:ext cx="3271955" cy="304940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52" name="TextBox 51">
              <a:extLst>
                <a:ext uri="{FF2B5EF4-FFF2-40B4-BE49-F238E27FC236}">
                  <a16:creationId xmlns:a16="http://schemas.microsoft.com/office/drawing/2014/main" id="{748EBC1E-D890-D440-930A-7E5C1A8D3C5A}"/>
                </a:ext>
              </a:extLst>
            </p:cNvPr>
            <p:cNvSpPr txBox="1"/>
            <p:nvPr/>
          </p:nvSpPr>
          <p:spPr>
            <a:xfrm>
              <a:off x="8174835" y="3173413"/>
              <a:ext cx="3071975" cy="369332"/>
            </a:xfrm>
            <a:prstGeom prst="rect">
              <a:avLst/>
            </a:prstGeom>
            <a:noFill/>
          </p:spPr>
          <p:txBody>
            <a:bodyPr wrap="square" rtlCol="0">
              <a:spAutoFit/>
            </a:bodyPr>
            <a:lstStyle/>
            <a:p>
              <a:r>
                <a:rPr lang="en-US" dirty="0">
                  <a:ea typeface="Amazon Ember" panose="020B0603020204020204" pitchFamily="34" charset="0"/>
                  <a:cs typeface="Amazon Ember" panose="020B0603020204020204" pitchFamily="34" charset="0"/>
                </a:rPr>
                <a:t>AWS CloudFormation stack</a:t>
              </a:r>
            </a:p>
          </p:txBody>
        </p:sp>
        <p:sp>
          <p:nvSpPr>
            <p:cNvPr id="53" name="TextBox 52">
              <a:extLst>
                <a:ext uri="{FF2B5EF4-FFF2-40B4-BE49-F238E27FC236}">
                  <a16:creationId xmlns:a16="http://schemas.microsoft.com/office/drawing/2014/main" id="{D32EBA2F-9B7E-BD4C-9D38-09AB565F7DB4}"/>
                </a:ext>
              </a:extLst>
            </p:cNvPr>
            <p:cNvSpPr txBox="1"/>
            <p:nvPr/>
          </p:nvSpPr>
          <p:spPr>
            <a:xfrm>
              <a:off x="7897810" y="5323343"/>
              <a:ext cx="1571025" cy="338554"/>
            </a:xfrm>
            <a:prstGeom prst="rect">
              <a:avLst/>
            </a:prstGeom>
            <a:noFill/>
          </p:spPr>
          <p:txBody>
            <a:bodyPr wrap="square" rtlCol="0">
              <a:spAutoFit/>
            </a:bodyPr>
            <a:lstStyle/>
            <a:p>
              <a:pPr algn="ctr"/>
              <a:r>
                <a:rPr lang="en-US" sz="1600" dirty="0"/>
                <a:t>Permissions</a:t>
              </a:r>
            </a:p>
          </p:txBody>
        </p:sp>
        <p:pic>
          <p:nvPicPr>
            <p:cNvPr id="54" name="Graphic 53">
              <a:extLst>
                <a:ext uri="{FF2B5EF4-FFF2-40B4-BE49-F238E27FC236}">
                  <a16:creationId xmlns:a16="http://schemas.microsoft.com/office/drawing/2014/main" id="{50D21FC4-3536-6E43-AA4D-4BF7913C5259}"/>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70853" y="4866296"/>
              <a:ext cx="469900" cy="469900"/>
            </a:xfrm>
            <a:prstGeom prst="rect">
              <a:avLst/>
            </a:prstGeom>
          </p:spPr>
        </p:pic>
        <p:pic>
          <p:nvPicPr>
            <p:cNvPr id="55" name="Graphic 54">
              <a:extLst>
                <a:ext uri="{FF2B5EF4-FFF2-40B4-BE49-F238E27FC236}">
                  <a16:creationId xmlns:a16="http://schemas.microsoft.com/office/drawing/2014/main" id="{84833584-986C-244C-9922-CC7FDFB1AA9E}"/>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00569" y="4745411"/>
              <a:ext cx="469900" cy="469900"/>
            </a:xfrm>
            <a:prstGeom prst="rect">
              <a:avLst/>
            </a:prstGeom>
          </p:spPr>
        </p:pic>
        <p:sp>
          <p:nvSpPr>
            <p:cNvPr id="56" name="TextBox 55">
              <a:extLst>
                <a:ext uri="{FF2B5EF4-FFF2-40B4-BE49-F238E27FC236}">
                  <a16:creationId xmlns:a16="http://schemas.microsoft.com/office/drawing/2014/main" id="{5AEAB846-E787-7641-9EBE-188ECC7EA883}"/>
                </a:ext>
              </a:extLst>
            </p:cNvPr>
            <p:cNvSpPr txBox="1"/>
            <p:nvPr/>
          </p:nvSpPr>
          <p:spPr>
            <a:xfrm>
              <a:off x="9324541" y="5105674"/>
              <a:ext cx="621956" cy="338554"/>
            </a:xfrm>
            <a:prstGeom prst="rect">
              <a:avLst/>
            </a:prstGeom>
            <a:noFill/>
          </p:spPr>
          <p:txBody>
            <a:bodyPr wrap="square" rtlCol="0">
              <a:spAutoFit/>
            </a:bodyPr>
            <a:lstStyle/>
            <a:p>
              <a:pPr algn="ctr"/>
              <a:r>
                <a:rPr lang="en-US" sz="1600" dirty="0"/>
                <a:t>Role</a:t>
              </a:r>
            </a:p>
          </p:txBody>
        </p:sp>
        <p:pic>
          <p:nvPicPr>
            <p:cNvPr id="57" name="Graphic 56">
              <a:extLst>
                <a:ext uri="{FF2B5EF4-FFF2-40B4-BE49-F238E27FC236}">
                  <a16:creationId xmlns:a16="http://schemas.microsoft.com/office/drawing/2014/main" id="{FADC3C32-FDA8-F742-8257-B4EB224BE3AF}"/>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1660" y="3147414"/>
              <a:ext cx="399122" cy="399122"/>
            </a:xfrm>
            <a:prstGeom prst="rect">
              <a:avLst/>
            </a:prstGeom>
          </p:spPr>
        </p:pic>
        <p:sp>
          <p:nvSpPr>
            <p:cNvPr id="58" name="Rectangle 57">
              <a:extLst>
                <a:ext uri="{FF2B5EF4-FFF2-40B4-BE49-F238E27FC236}">
                  <a16:creationId xmlns:a16="http://schemas.microsoft.com/office/drawing/2014/main" id="{9CCECC5F-99C1-BF4A-9504-2CB60DF2AE6E}"/>
                </a:ext>
              </a:extLst>
            </p:cNvPr>
            <p:cNvSpPr/>
            <p:nvPr/>
          </p:nvSpPr>
          <p:spPr>
            <a:xfrm>
              <a:off x="991660" y="3167828"/>
              <a:ext cx="6465774" cy="304940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59" name="TextBox 58">
              <a:extLst>
                <a:ext uri="{FF2B5EF4-FFF2-40B4-BE49-F238E27FC236}">
                  <a16:creationId xmlns:a16="http://schemas.microsoft.com/office/drawing/2014/main" id="{BA45DF51-13F7-3B4D-AC67-03E0318D156C}"/>
                </a:ext>
              </a:extLst>
            </p:cNvPr>
            <p:cNvSpPr txBox="1"/>
            <p:nvPr/>
          </p:nvSpPr>
          <p:spPr>
            <a:xfrm>
              <a:off x="1344311" y="3178145"/>
              <a:ext cx="3094960" cy="369332"/>
            </a:xfrm>
            <a:prstGeom prst="rect">
              <a:avLst/>
            </a:prstGeom>
            <a:noFill/>
          </p:spPr>
          <p:txBody>
            <a:bodyPr wrap="square" rtlCol="0">
              <a:spAutoFit/>
            </a:bodyPr>
            <a:lstStyle/>
            <a:p>
              <a:pPr algn="ctr"/>
              <a:r>
                <a:rPr lang="en-US" dirty="0">
                  <a:ea typeface="Amazon Ember" panose="020B0603020204020204" pitchFamily="34" charset="0"/>
                  <a:cs typeface="Amazon Ember" panose="020B0603020204020204" pitchFamily="34" charset="0"/>
                </a:rPr>
                <a:t>AWS CloudFormation stack</a:t>
              </a:r>
            </a:p>
          </p:txBody>
        </p:sp>
        <p:pic>
          <p:nvPicPr>
            <p:cNvPr id="60" name="Graphic 59">
              <a:extLst>
                <a:ext uri="{FF2B5EF4-FFF2-40B4-BE49-F238E27FC236}">
                  <a16:creationId xmlns:a16="http://schemas.microsoft.com/office/drawing/2014/main" id="{A22EEA17-F600-F748-9C41-AB28CF427714}"/>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03094" y="3614231"/>
              <a:ext cx="414234" cy="414234"/>
            </a:xfrm>
            <a:prstGeom prst="rect">
              <a:avLst/>
            </a:prstGeom>
          </p:spPr>
        </p:pic>
      </p:grpSp>
      <p:sp>
        <p:nvSpPr>
          <p:cNvPr id="4" name="Footer Placeholder 3">
            <a:extLst>
              <a:ext uri="{FF2B5EF4-FFF2-40B4-BE49-F238E27FC236}">
                <a16:creationId xmlns:a16="http://schemas.microsoft.com/office/drawing/2014/main" id="{57414A83-E6DE-6B4F-BE4A-370451C6A8C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9" name="Slide Number Placeholder 8">
            <a:extLst>
              <a:ext uri="{FF2B5EF4-FFF2-40B4-BE49-F238E27FC236}">
                <a16:creationId xmlns:a16="http://schemas.microsoft.com/office/drawing/2014/main" id="{F7006AA2-B37F-8047-AA7A-F69E7266FFC3}"/>
              </a:ext>
            </a:extLst>
          </p:cNvPr>
          <p:cNvSpPr>
            <a:spLocks noGrp="1"/>
          </p:cNvSpPr>
          <p:nvPr>
            <p:ph type="sldNum" sz="quarter" idx="12"/>
          </p:nvPr>
        </p:nvSpPr>
        <p:spPr/>
        <p:txBody>
          <a:bodyPr/>
          <a:lstStyle/>
          <a:p>
            <a:fld id="{B6A95138-A96E-2F42-A959-2EFD44FE4AB7}" type="slidenum">
              <a:rPr lang="en-US" smtClean="0"/>
              <a:t>37</a:t>
            </a:fld>
            <a:endParaRPr lang="en-US" dirty="0"/>
          </a:p>
        </p:txBody>
      </p:sp>
    </p:spTree>
    <p:custDataLst>
      <p:tags r:id="rId1"/>
    </p:custDataLst>
    <p:extLst>
      <p:ext uri="{BB962C8B-B14F-4D97-AF65-F5344CB8AC3E}">
        <p14:creationId xmlns:p14="http://schemas.microsoft.com/office/powerpoint/2010/main" val="3839393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Automating Your Architecture</a:t>
            </a:r>
          </a:p>
        </p:txBody>
      </p:sp>
      <p:sp>
        <p:nvSpPr>
          <p:cNvPr id="2" name="Title 1"/>
          <p:cNvSpPr>
            <a:spLocks noGrp="1"/>
          </p:cNvSpPr>
          <p:nvPr>
            <p:ph type="title"/>
          </p:nvPr>
        </p:nvSpPr>
        <p:spPr/>
        <p:txBody>
          <a:bodyPr>
            <a:noAutofit/>
          </a:bodyPr>
          <a:lstStyle/>
          <a:p>
            <a:r>
              <a:rPr lang="en-US" sz="4000" dirty="0">
                <a:latin typeface="+mj-lt"/>
              </a:rPr>
              <a:t>Section 5: AWS Elastic Beanstalk</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55089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8EBF-EC2B-B14C-BE7E-619DDCDB26F4}"/>
              </a:ext>
            </a:extLst>
          </p:cNvPr>
          <p:cNvSpPr>
            <a:spLocks noGrp="1"/>
          </p:cNvSpPr>
          <p:nvPr>
            <p:ph type="title"/>
          </p:nvPr>
        </p:nvSpPr>
        <p:spPr/>
        <p:txBody>
          <a:bodyPr/>
          <a:lstStyle/>
          <a:p>
            <a:r>
              <a:rPr lang="en-US" dirty="0"/>
              <a:t>General challenges</a:t>
            </a:r>
          </a:p>
        </p:txBody>
      </p:sp>
      <p:pic>
        <p:nvPicPr>
          <p:cNvPr id="9" name="Graphic 8">
            <a:extLst>
              <a:ext uri="{FF2B5EF4-FFF2-40B4-BE49-F238E27FC236}">
                <a16:creationId xmlns:a16="http://schemas.microsoft.com/office/drawing/2014/main" id="{D8F3DB87-4F3A-C342-8868-89A03D456F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0540" y="3318167"/>
            <a:ext cx="914400" cy="914400"/>
          </a:xfrm>
          <a:prstGeom prst="rect">
            <a:avLst/>
          </a:prstGeom>
        </p:spPr>
      </p:pic>
      <p:pic>
        <p:nvPicPr>
          <p:cNvPr id="15" name="Graphic 14">
            <a:extLst>
              <a:ext uri="{FF2B5EF4-FFF2-40B4-BE49-F238E27FC236}">
                <a16:creationId xmlns:a16="http://schemas.microsoft.com/office/drawing/2014/main" id="{DF37D6E9-0E10-0A4F-A384-CEE74F20237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540" y="4540927"/>
            <a:ext cx="914400" cy="914400"/>
          </a:xfrm>
          <a:prstGeom prst="rect">
            <a:avLst/>
          </a:prstGeom>
        </p:spPr>
      </p:pic>
      <p:pic>
        <p:nvPicPr>
          <p:cNvPr id="21" name="Graphic 20">
            <a:extLst>
              <a:ext uri="{FF2B5EF4-FFF2-40B4-BE49-F238E27FC236}">
                <a16:creationId xmlns:a16="http://schemas.microsoft.com/office/drawing/2014/main" id="{C328F4FA-375D-7045-B5B3-6EBF920DE65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004" y="2011019"/>
            <a:ext cx="914400" cy="914400"/>
          </a:xfrm>
          <a:prstGeom prst="rect">
            <a:avLst/>
          </a:prstGeom>
        </p:spPr>
      </p:pic>
      <p:sp>
        <p:nvSpPr>
          <p:cNvPr id="3" name="Content Placeholder 2">
            <a:extLst>
              <a:ext uri="{FF2B5EF4-FFF2-40B4-BE49-F238E27FC236}">
                <a16:creationId xmlns:a16="http://schemas.microsoft.com/office/drawing/2014/main" id="{A06C6EF6-F4C2-9A4A-B573-CB296E034B63}"/>
              </a:ext>
            </a:extLst>
          </p:cNvPr>
          <p:cNvSpPr>
            <a:spLocks noGrp="1"/>
          </p:cNvSpPr>
          <p:nvPr>
            <p:ph idx="1"/>
          </p:nvPr>
        </p:nvSpPr>
        <p:spPr>
          <a:xfrm>
            <a:off x="1334940" y="2095407"/>
            <a:ext cx="5545229" cy="3641834"/>
          </a:xfrm>
        </p:spPr>
        <p:txBody>
          <a:bodyPr/>
          <a:lstStyle/>
          <a:p>
            <a:pPr marL="0" indent="0">
              <a:buClr>
                <a:schemeClr val="tx1">
                  <a:lumMod val="85000"/>
                  <a:lumOff val="15000"/>
                </a:schemeClr>
              </a:buClr>
              <a:buNone/>
            </a:pP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Managing infrastructure </a:t>
            </a:r>
            <a:r>
              <a:rPr lang="en-US" sz="2400" dirty="0"/>
              <a:t>around application deployment can be </a:t>
            </a:r>
            <a:r>
              <a:rPr lang="en-US" sz="2400" i="1" dirty="0"/>
              <a:t>difficult</a:t>
            </a:r>
          </a:p>
          <a:p>
            <a:pPr>
              <a:buClr>
                <a:schemeClr val="tx1">
                  <a:lumMod val="85000"/>
                  <a:lumOff val="15000"/>
                </a:schemeClr>
              </a:buClr>
            </a:pPr>
            <a:endParaRPr lang="en-US" sz="2400" dirty="0"/>
          </a:p>
          <a:p>
            <a:pPr marL="0" indent="0">
              <a:buClr>
                <a:schemeClr val="tx1">
                  <a:lumMod val="85000"/>
                  <a:lumOff val="15000"/>
                </a:schemeClr>
              </a:buClr>
              <a:buNone/>
            </a:pPr>
            <a:r>
              <a:rPr lang="en-US" sz="2400" dirty="0"/>
              <a:t>It can be </a:t>
            </a:r>
            <a:r>
              <a:rPr lang="en-US" sz="2400" i="1" dirty="0"/>
              <a:t>time-consuming </a:t>
            </a:r>
            <a:r>
              <a:rPr lang="en-US" sz="2400" dirty="0"/>
              <a:t>to manage and configure servers</a:t>
            </a:r>
          </a:p>
          <a:p>
            <a:pPr>
              <a:buClr>
                <a:schemeClr val="tx1">
                  <a:lumMod val="85000"/>
                  <a:lumOff val="15000"/>
                </a:schemeClr>
              </a:buClr>
            </a:pPr>
            <a:endParaRPr lang="en-US" sz="2400" dirty="0"/>
          </a:p>
          <a:p>
            <a:pPr marL="0" indent="0">
              <a:buClr>
                <a:schemeClr val="tx1">
                  <a:lumMod val="85000"/>
                  <a:lumOff val="15000"/>
                </a:schemeClr>
              </a:buClr>
              <a:buNone/>
            </a:pPr>
            <a:r>
              <a:rPr lang="en-US" sz="2400" dirty="0"/>
              <a:t>You might have </a:t>
            </a:r>
            <a:r>
              <a:rPr lang="en-US" sz="2400" i="1" dirty="0"/>
              <a:t>lack of consistency </a:t>
            </a:r>
            <a:r>
              <a:rPr lang="en-US" sz="2400" dirty="0"/>
              <a:t>across multiple projects or applications</a:t>
            </a:r>
          </a:p>
        </p:txBody>
      </p:sp>
      <p:pic>
        <p:nvPicPr>
          <p:cNvPr id="7" name="Picture 6" descr="person staring at a wall full on question marks.">
            <a:extLst>
              <a:ext uri="{FF2B5EF4-FFF2-40B4-BE49-F238E27FC236}">
                <a16:creationId xmlns:a16="http://schemas.microsoft.com/office/drawing/2014/main" id="{7BB585F2-F615-AD4F-9DB3-E8E5ED9873D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12922" y="2083895"/>
            <a:ext cx="4880900" cy="3641834"/>
          </a:xfrm>
          <a:prstGeom prst="rect">
            <a:avLst/>
          </a:prstGeom>
        </p:spPr>
      </p:pic>
      <p:sp>
        <p:nvSpPr>
          <p:cNvPr id="4" name="Footer Placeholder 3">
            <a:extLst>
              <a:ext uri="{FF2B5EF4-FFF2-40B4-BE49-F238E27FC236}">
                <a16:creationId xmlns:a16="http://schemas.microsoft.com/office/drawing/2014/main" id="{D04FF003-BE38-814D-9C4C-17B7022294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EA5FA3A4-3BC8-9648-A1AF-8C5EF7E0A1C2}"/>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253530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Automating Your Architecture</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dirty="0">
                <a:latin typeface="Amazon Ember" panose="02000000000000000000" pitchFamily="2" charset="0"/>
                <a:ea typeface="Amazon Ember" panose="02000000000000000000" pitchFamily="2" charset="0"/>
              </a:rPr>
              <a:t>AWS Elastic </a:t>
            </a:r>
          </a:p>
          <a:p>
            <a:pPr algn="ctr"/>
            <a:r>
              <a:rPr lang="en-US" sz="2400" dirty="0">
                <a:latin typeface="Amazon Ember" panose="02000000000000000000" pitchFamily="2" charset="0"/>
                <a:ea typeface="Amazon Ember" panose="02000000000000000000" pitchFamily="2" charset="0"/>
              </a:rPr>
              <a:t>Beanstalk</a:t>
            </a:r>
          </a:p>
        </p:txBody>
      </p:sp>
      <p:sp>
        <p:nvSpPr>
          <p:cNvPr id="18" name="Rectangle 17">
            <a:extLst>
              <a:ext uri="{FF2B5EF4-FFF2-40B4-BE49-F238E27FC236}">
                <a16:creationId xmlns:a16="http://schemas.microsoft.com/office/drawing/2014/main" id="{3592F7D5-206F-EE4F-99DE-53755EA8CE8E}"/>
              </a:ext>
              <a:ext uri="{C183D7F6-B498-43B3-948B-1728B52AA6E4}">
                <adec:decorative xmlns:adec="http://schemas.microsoft.com/office/drawing/2017/decorative" val="1"/>
              </a:ext>
            </a:extLst>
          </p:cNvPr>
          <p:cNvSpPr/>
          <p:nvPr/>
        </p:nvSpPr>
        <p:spPr>
          <a:xfrm>
            <a:off x="781635" y="1953410"/>
            <a:ext cx="2346215" cy="3288774"/>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697941" y="1575590"/>
            <a:ext cx="7859806" cy="4648788"/>
          </a:xfrm>
        </p:spPr>
        <p:txBody>
          <a:bodyPr/>
          <a:lstStyle/>
          <a:p>
            <a:r>
              <a:rPr lang="en-US" sz="2400" dirty="0"/>
              <a:t>Easy way to get </a:t>
            </a:r>
            <a:r>
              <a:rPr lang="en-US" sz="2400" dirty="0">
                <a:solidFill>
                  <a:schemeClr val="accent5"/>
                </a:solidFill>
                <a:latin typeface="Amazon Ember" panose="02000000000000000000" pitchFamily="2" charset="0"/>
                <a:ea typeface="Amazon Ember" panose="02000000000000000000" pitchFamily="2" charset="0"/>
              </a:rPr>
              <a:t>web applications </a:t>
            </a:r>
            <a:r>
              <a:rPr lang="en-US" sz="2400" dirty="0"/>
              <a:t>up and running</a:t>
            </a:r>
          </a:p>
          <a:p>
            <a:pPr lvl="1"/>
            <a:endParaRPr lang="en-US" sz="2000" dirty="0"/>
          </a:p>
          <a:p>
            <a:r>
              <a:rPr lang="en-US" sz="2400" dirty="0">
                <a:solidFill>
                  <a:schemeClr val="accent5"/>
                </a:solidFill>
                <a:latin typeface="Amazon Ember" panose="02000000000000000000" pitchFamily="2" charset="0"/>
                <a:ea typeface="Amazon Ember" panose="02000000000000000000" pitchFamily="2" charset="0"/>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lvl="1"/>
            <a:endParaRPr lang="en-US" sz="2000" dirty="0"/>
          </a:p>
          <a:p>
            <a:r>
              <a:rPr lang="en-US" sz="2400" dirty="0"/>
              <a:t>No additional charge for using it</a:t>
            </a:r>
          </a:p>
          <a:p>
            <a:pPr lvl="1"/>
            <a:r>
              <a:rPr lang="en-US" sz="2000" dirty="0"/>
              <a:t>Pay only for the underlying resources that are used</a:t>
            </a:r>
          </a:p>
        </p:txBody>
      </p:sp>
      <p:grpSp>
        <p:nvGrpSpPr>
          <p:cNvPr id="6" name="Group 5">
            <a:extLst>
              <a:ext uri="{FF2B5EF4-FFF2-40B4-BE49-F238E27FC236}">
                <a16:creationId xmlns:a16="http://schemas.microsoft.com/office/drawing/2014/main" id="{E867CE79-6CB2-6143-9CC4-601B96077FF3}"/>
              </a:ext>
              <a:ext uri="{C183D7F6-B498-43B3-948B-1728B52AA6E4}">
                <adec:decorative xmlns:adec="http://schemas.microsoft.com/office/drawing/2017/decorative" val="1"/>
              </a:ext>
            </a:extLst>
          </p:cNvPr>
          <p:cNvGrpSpPr/>
          <p:nvPr/>
        </p:nvGrpSpPr>
        <p:grpSpPr>
          <a:xfrm>
            <a:off x="9299927" y="2996734"/>
            <a:ext cx="2434649" cy="2327719"/>
            <a:chOff x="9299927" y="2996734"/>
            <a:chExt cx="2434649" cy="2327719"/>
          </a:xfrm>
        </p:grpSpPr>
        <p:pic>
          <p:nvPicPr>
            <p:cNvPr id="7" name="Graphic 6" descr="Scales of justice">
              <a:extLst>
                <a:ext uri="{FF2B5EF4-FFF2-40B4-BE49-F238E27FC236}">
                  <a16:creationId xmlns:a16="http://schemas.microsoft.com/office/drawing/2014/main" id="{EBC0CBA3-1018-4E4B-A72B-881D255177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97513" y="4387390"/>
              <a:ext cx="937063" cy="937063"/>
            </a:xfrm>
            <a:prstGeom prst="rect">
              <a:avLst/>
            </a:prstGeom>
          </p:spPr>
        </p:pic>
        <p:grpSp>
          <p:nvGrpSpPr>
            <p:cNvPr id="11" name="Group 10">
              <a:extLst>
                <a:ext uri="{FF2B5EF4-FFF2-40B4-BE49-F238E27FC236}">
                  <a16:creationId xmlns:a16="http://schemas.microsoft.com/office/drawing/2014/main" id="{5FBE4877-1801-DA4E-8773-A902E5ADEE2D}"/>
                </a:ext>
              </a:extLst>
            </p:cNvPr>
            <p:cNvGrpSpPr/>
            <p:nvPr/>
          </p:nvGrpSpPr>
          <p:grpSpPr>
            <a:xfrm>
              <a:off x="9299927" y="3765291"/>
              <a:ext cx="1101373" cy="1090631"/>
              <a:chOff x="6582317" y="1569493"/>
              <a:chExt cx="1674579" cy="1658246"/>
            </a:xfrm>
          </p:grpSpPr>
          <p:sp>
            <p:nvSpPr>
              <p:cNvPr id="14" name="Cube 13">
                <a:extLst>
                  <a:ext uri="{FF2B5EF4-FFF2-40B4-BE49-F238E27FC236}">
                    <a16:creationId xmlns:a16="http://schemas.microsoft.com/office/drawing/2014/main" id="{E49EFBE6-106B-174B-B38C-D6849EDFB039}"/>
                  </a:ext>
                </a:extLst>
              </p:cNvPr>
              <p:cNvSpPr/>
              <p:nvPr/>
            </p:nvSpPr>
            <p:spPr>
              <a:xfrm>
                <a:off x="6851176" y="1965278"/>
                <a:ext cx="982639" cy="928047"/>
              </a:xfrm>
              <a:prstGeom prst="cub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1D57E9E-5294-3E4E-A25A-A5B58ABF3E0C}"/>
                  </a:ext>
                </a:extLst>
              </p:cNvPr>
              <p:cNvCxnSpPr>
                <a:cxnSpLocks/>
              </p:cNvCxnSpPr>
              <p:nvPr/>
            </p:nvCxnSpPr>
            <p:spPr>
              <a:xfrm flipH="1" flipV="1">
                <a:off x="7094105" y="1569493"/>
                <a:ext cx="2729" cy="106721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281757-316A-EE4B-B1CA-6749B28EA7FD}"/>
                  </a:ext>
                </a:extLst>
              </p:cNvPr>
              <p:cNvCxnSpPr>
                <a:cxnSpLocks/>
              </p:cNvCxnSpPr>
              <p:nvPr/>
            </p:nvCxnSpPr>
            <p:spPr>
              <a:xfrm>
                <a:off x="7096834" y="2620982"/>
                <a:ext cx="1160062" cy="1572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4425F2-AB36-FA49-91CC-D6CC536BC540}"/>
                  </a:ext>
                </a:extLst>
              </p:cNvPr>
              <p:cNvCxnSpPr>
                <a:cxnSpLocks/>
              </p:cNvCxnSpPr>
              <p:nvPr/>
            </p:nvCxnSpPr>
            <p:spPr>
              <a:xfrm flipH="1">
                <a:off x="6582317" y="2605231"/>
                <a:ext cx="511788" cy="62250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9" name="Graphic 18" descr="Research">
              <a:extLst>
                <a:ext uri="{FF2B5EF4-FFF2-40B4-BE49-F238E27FC236}">
                  <a16:creationId xmlns:a16="http://schemas.microsoft.com/office/drawing/2014/main" id="{4EDA86CA-03A2-3846-AA10-904EDE84BD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04" y="2996734"/>
              <a:ext cx="981461" cy="981461"/>
            </a:xfrm>
            <a:prstGeom prst="rect">
              <a:avLst/>
            </a:prstGeom>
          </p:spPr>
        </p:pic>
      </p:grpSp>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40</a:t>
            </a:fld>
            <a:endParaRPr lang="en-US" dirty="0"/>
          </a:p>
        </p:txBody>
      </p:sp>
      <p:sp>
        <p:nvSpPr>
          <p:cNvPr id="4" name="Footer Placeholder 3">
            <a:extLst>
              <a:ext uri="{FF2B5EF4-FFF2-40B4-BE49-F238E27FC236}">
                <a16:creationId xmlns:a16="http://schemas.microsoft.com/office/drawing/2014/main" id="{2E923FF5-CAEB-8D4D-8C33-1F7C965380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35594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idx="1"/>
          </p:nvPr>
        </p:nvSpPr>
        <p:spPr>
          <a:xfrm>
            <a:off x="419100" y="1469164"/>
            <a:ext cx="5411857" cy="4648788"/>
          </a:xfrm>
        </p:spPr>
        <p:txBody>
          <a:bodyPr/>
          <a:lstStyle/>
          <a:p>
            <a:r>
              <a:rPr lang="en-US" dirty="0"/>
              <a:t>It supports web applications written for common platforms </a:t>
            </a:r>
          </a:p>
          <a:p>
            <a:pPr lvl="1">
              <a:buClr>
                <a:schemeClr val="tx1"/>
              </a:buClr>
            </a:pPr>
            <a:r>
              <a:rPr lang="en-US" dirty="0">
                <a:solidFill>
                  <a:schemeClr val="accent5"/>
                </a:solidFill>
                <a:latin typeface="Amazon Ember" panose="02000000000000000000" pitchFamily="2" charset="0"/>
                <a:ea typeface="Amazon Ember" panose="02000000000000000000" pitchFamily="2" charset="0"/>
              </a:rPr>
              <a:t>Java</a:t>
            </a:r>
            <a:r>
              <a:rPr lang="en-US" dirty="0"/>
              <a:t>, </a:t>
            </a:r>
            <a:r>
              <a:rPr lang="en-US" dirty="0">
                <a:solidFill>
                  <a:schemeClr val="accent5"/>
                </a:solidFill>
                <a:latin typeface="Amazon Ember" panose="02000000000000000000" pitchFamily="2" charset="0"/>
                <a:ea typeface="Amazon Ember" panose="02000000000000000000" pitchFamily="2" charset="0"/>
              </a:rPr>
              <a:t>.NET</a:t>
            </a:r>
            <a:r>
              <a:rPr lang="en-US" dirty="0"/>
              <a:t>, </a:t>
            </a:r>
            <a:r>
              <a:rPr lang="en-US" dirty="0">
                <a:solidFill>
                  <a:schemeClr val="accent5"/>
                </a:solidFill>
                <a:latin typeface="Amazon Ember" panose="02000000000000000000" pitchFamily="2" charset="0"/>
                <a:ea typeface="Amazon Ember" panose="02000000000000000000" pitchFamily="2" charset="0"/>
              </a:rPr>
              <a:t>PHP</a:t>
            </a:r>
            <a:r>
              <a:rPr lang="en-US" dirty="0"/>
              <a:t>, </a:t>
            </a:r>
            <a:r>
              <a:rPr lang="en-US" dirty="0">
                <a:solidFill>
                  <a:schemeClr val="accent5"/>
                </a:solidFill>
                <a:latin typeface="Amazon Ember" panose="02000000000000000000" pitchFamily="2" charset="0"/>
                <a:ea typeface="Amazon Ember" panose="02000000000000000000" pitchFamily="2" charset="0"/>
              </a:rPr>
              <a:t>Node.js</a:t>
            </a:r>
            <a:r>
              <a:rPr lang="en-US" dirty="0"/>
              <a:t>, </a:t>
            </a:r>
            <a:r>
              <a:rPr lang="en-US" dirty="0">
                <a:solidFill>
                  <a:schemeClr val="accent5"/>
                </a:solidFill>
                <a:latin typeface="Amazon Ember" panose="02000000000000000000" pitchFamily="2" charset="0"/>
                <a:ea typeface="Amazon Ember" panose="02000000000000000000" pitchFamily="2" charset="0"/>
              </a:rPr>
              <a:t>Python</a:t>
            </a:r>
            <a:r>
              <a:rPr lang="en-US" dirty="0"/>
              <a:t>, </a:t>
            </a:r>
            <a:r>
              <a:rPr lang="en-US" dirty="0">
                <a:solidFill>
                  <a:schemeClr val="accent5"/>
                </a:solidFill>
                <a:latin typeface="Amazon Ember" panose="02000000000000000000" pitchFamily="2" charset="0"/>
                <a:ea typeface="Amazon Ember" panose="02000000000000000000" pitchFamily="2" charset="0"/>
              </a:rPr>
              <a:t>Ruby</a:t>
            </a:r>
            <a:r>
              <a:rPr lang="en-US" dirty="0"/>
              <a:t>, </a:t>
            </a:r>
            <a:r>
              <a:rPr lang="en-US" dirty="0">
                <a:solidFill>
                  <a:schemeClr val="accent5"/>
                </a:solidFill>
                <a:latin typeface="Amazon Ember" panose="02000000000000000000" pitchFamily="2" charset="0"/>
                <a:ea typeface="Amazon Ember" panose="02000000000000000000" pitchFamily="2" charset="0"/>
              </a:rPr>
              <a:t>Go</a:t>
            </a:r>
            <a:r>
              <a:rPr lang="en-US" dirty="0"/>
              <a:t>, and </a:t>
            </a:r>
            <a:r>
              <a:rPr lang="en-US" dirty="0">
                <a:solidFill>
                  <a:schemeClr val="accent5"/>
                </a:solidFill>
                <a:latin typeface="Amazon Ember" panose="02000000000000000000" pitchFamily="2" charset="0"/>
                <a:ea typeface="Amazon Ember" panose="02000000000000000000" pitchFamily="2" charset="0"/>
              </a:rPr>
              <a:t>Docker</a:t>
            </a:r>
          </a:p>
          <a:p>
            <a:pPr lvl="1"/>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41</a:t>
            </a:fld>
            <a:endParaRPr lang="en-US" dirty="0"/>
          </a:p>
        </p:txBody>
      </p:sp>
      <p:sp>
        <p:nvSpPr>
          <p:cNvPr id="4" name="Footer Placeholder 3">
            <a:extLst>
              <a:ext uri="{FF2B5EF4-FFF2-40B4-BE49-F238E27FC236}">
                <a16:creationId xmlns:a16="http://schemas.microsoft.com/office/drawing/2014/main" id="{CD3FE2E2-3CE7-FB4F-8520-5433D76140C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747955" y="2471552"/>
            <a:ext cx="5814567" cy="2644013"/>
            <a:chOff x="3110225" y="3048623"/>
            <a:chExt cx="5814567" cy="2644013"/>
          </a:xfrm>
        </p:grpSpPr>
        <p:pic>
          <p:nvPicPr>
            <p:cNvPr id="13" name="Picture 12">
              <a:extLst>
                <a:ext uri="{FF2B5EF4-FFF2-40B4-BE49-F238E27FC236}">
                  <a16:creationId xmlns:a16="http://schemas.microsoft.com/office/drawing/2014/main" id="{EB32E947-36D1-354B-ABE8-AF3D948F557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31735" y="3146519"/>
              <a:ext cx="1152880" cy="338554"/>
            </a:xfrm>
            <a:prstGeom prst="rect">
              <a:avLst/>
            </a:prstGeom>
            <a:noFill/>
          </p:spPr>
          <p:txBody>
            <a:bodyPr wrap="none" rtlCol="0">
              <a:spAutoFit/>
            </a:bodyPr>
            <a:lstStyle/>
            <a:p>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92744" y="3637660"/>
              <a:ext cx="1348446"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679783" y="4035099"/>
              <a:ext cx="1861407"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404985" y="4437071"/>
              <a:ext cx="2233304"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82989" y="4877103"/>
              <a:ext cx="1895071"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17445" y="5219219"/>
              <a:ext cx="628698"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panose="02000000000000000000" pitchFamily="2" charset="0"/>
                <a:ea typeface="Amazon Ember" panose="02000000000000000000" pitchFamily="2" charset="0"/>
              </a:endParaRPr>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5"/>
                </a:solidFill>
                <a:latin typeface="Amazon Ember" panose="02000000000000000000" pitchFamily="2" charset="0"/>
                <a:ea typeface="Amazon Ember" panose="02000000000000000000" pitchFamily="2" charset="0"/>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3110225" y="4388897"/>
              <a:ext cx="1045479" cy="584775"/>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AWS </a:t>
              </a:r>
            </a:p>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id="{ED80AAD5-01CE-7C44-B900-ECB186740C87}"/>
                </a:ext>
              </a:extLst>
            </p:cNvPr>
            <p:cNvSpPr txBox="1"/>
            <p:nvPr/>
          </p:nvSpPr>
          <p:spPr>
            <a:xfrm>
              <a:off x="3221289" y="3149979"/>
              <a:ext cx="954107" cy="584775"/>
            </a:xfrm>
            <a:prstGeom prst="rect">
              <a:avLst/>
            </a:prstGeom>
            <a:noFill/>
          </p:spPr>
          <p:txBody>
            <a:bodyPr wrap="none" rtlCol="0">
              <a:spAutoFit/>
            </a:bodyPr>
            <a:lstStyle/>
            <a:p>
              <a:pPr algn="ct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You </a:t>
              </a:r>
            </a:p>
            <a:p>
              <a:pPr algn="ctr"/>
              <a:r>
                <a:rPr lang="en-US" sz="1600"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1414262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E9B3-7F41-B141-BE79-1FDF045AE130}"/>
              </a:ext>
            </a:extLst>
          </p:cNvPr>
          <p:cNvSpPr>
            <a:spLocks noGrp="1"/>
          </p:cNvSpPr>
          <p:nvPr>
            <p:ph type="title"/>
          </p:nvPr>
        </p:nvSpPr>
        <p:spPr>
          <a:xfrm>
            <a:off x="419100" y="365125"/>
            <a:ext cx="9266438" cy="474119"/>
          </a:xfrm>
        </p:spPr>
        <p:txBody>
          <a:bodyPr/>
          <a:lstStyle/>
          <a:p>
            <a:r>
              <a:rPr lang="en-US" sz="3600" dirty="0"/>
              <a:t>Elastic Beanstalk application environment</a:t>
            </a:r>
          </a:p>
        </p:txBody>
      </p:sp>
      <p:grpSp>
        <p:nvGrpSpPr>
          <p:cNvPr id="3" name="Group 2" descr="shows an example Elastic Beanstalk deployment with an auto scaling group behind an Elastic Load Balancer and app servers running on EC2 connected to an RDS instance.">
            <a:extLst>
              <a:ext uri="{FF2B5EF4-FFF2-40B4-BE49-F238E27FC236}">
                <a16:creationId xmlns:a16="http://schemas.microsoft.com/office/drawing/2014/main" id="{0ED6F9CD-DF52-A342-8CD9-4819C15C56EC}"/>
              </a:ext>
            </a:extLst>
          </p:cNvPr>
          <p:cNvGrpSpPr/>
          <p:nvPr/>
        </p:nvGrpSpPr>
        <p:grpSpPr>
          <a:xfrm>
            <a:off x="189783" y="1397272"/>
            <a:ext cx="11805923" cy="4839876"/>
            <a:chOff x="189783" y="1397272"/>
            <a:chExt cx="11805923" cy="4839876"/>
          </a:xfrm>
        </p:grpSpPr>
        <p:sp>
          <p:nvSpPr>
            <p:cNvPr id="14" name="TextBox 13">
              <a:extLst>
                <a:ext uri="{FF2B5EF4-FFF2-40B4-BE49-F238E27FC236}">
                  <a16:creationId xmlns:a16="http://schemas.microsoft.com/office/drawing/2014/main" id="{921235C9-A2AB-8144-A2BF-05EAA0E0928F}"/>
                </a:ext>
                <a:ext uri="{C183D7F6-B498-43B3-948B-1728B52AA6E4}">
                  <adec:decorative xmlns:adec="http://schemas.microsoft.com/office/drawing/2017/decorative" val="1"/>
                </a:ext>
              </a:extLst>
            </p:cNvPr>
            <p:cNvSpPr txBox="1"/>
            <p:nvPr/>
          </p:nvSpPr>
          <p:spPr>
            <a:xfrm>
              <a:off x="6273137" y="5286373"/>
              <a:ext cx="1367377"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CloudWatch alarms</a:t>
              </a:r>
            </a:p>
          </p:txBody>
        </p:sp>
        <p:sp>
          <p:nvSpPr>
            <p:cNvPr id="15" name="TextBox 14">
              <a:extLst>
                <a:ext uri="{FF2B5EF4-FFF2-40B4-BE49-F238E27FC236}">
                  <a16:creationId xmlns:a16="http://schemas.microsoft.com/office/drawing/2014/main" id="{D11CEBF1-33E3-0346-8C4B-74C5D7D7A383}"/>
                </a:ext>
                <a:ext uri="{C183D7F6-B498-43B3-948B-1728B52AA6E4}">
                  <adec:decorative xmlns:adec="http://schemas.microsoft.com/office/drawing/2017/decorative" val="1"/>
                </a:ext>
              </a:extLst>
            </p:cNvPr>
            <p:cNvSpPr txBox="1"/>
            <p:nvPr/>
          </p:nvSpPr>
          <p:spPr>
            <a:xfrm>
              <a:off x="5824509" y="4742818"/>
              <a:ext cx="959591" cy="338466"/>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Logs</a:t>
              </a:r>
            </a:p>
          </p:txBody>
        </p:sp>
        <p:pic>
          <p:nvPicPr>
            <p:cNvPr id="17" name="Graphic 16">
              <a:extLst>
                <a:ext uri="{FF2B5EF4-FFF2-40B4-BE49-F238E27FC236}">
                  <a16:creationId xmlns:a16="http://schemas.microsoft.com/office/drawing/2014/main" id="{EAA2649A-8C04-0F45-9250-2758E14243C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4784" y="4835620"/>
              <a:ext cx="457200" cy="457200"/>
            </a:xfrm>
            <a:prstGeom prst="rect">
              <a:avLst/>
            </a:prstGeom>
          </p:spPr>
        </p:pic>
        <p:pic>
          <p:nvPicPr>
            <p:cNvPr id="18" name="Graphic 17">
              <a:extLst>
                <a:ext uri="{FF2B5EF4-FFF2-40B4-BE49-F238E27FC236}">
                  <a16:creationId xmlns:a16="http://schemas.microsoft.com/office/drawing/2014/main" id="{277A57C9-F95C-FF45-AB78-12EF14604B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50632" y="4210138"/>
              <a:ext cx="507347" cy="507347"/>
            </a:xfrm>
            <a:prstGeom prst="rect">
              <a:avLst/>
            </a:prstGeom>
          </p:spPr>
        </p:pic>
        <p:sp>
          <p:nvSpPr>
            <p:cNvPr id="22" name="Rectangle 21">
              <a:extLst>
                <a:ext uri="{FF2B5EF4-FFF2-40B4-BE49-F238E27FC236}">
                  <a16:creationId xmlns:a16="http://schemas.microsoft.com/office/drawing/2014/main" id="{E466196A-912F-4F47-9B36-F06205E57781}"/>
                </a:ext>
                <a:ext uri="{C183D7F6-B498-43B3-948B-1728B52AA6E4}">
                  <adec:decorative xmlns:adec="http://schemas.microsoft.com/office/drawing/2017/decorative" val="1"/>
                </a:ext>
              </a:extLst>
            </p:cNvPr>
            <p:cNvSpPr/>
            <p:nvPr/>
          </p:nvSpPr>
          <p:spPr>
            <a:xfrm>
              <a:off x="189783" y="1716854"/>
              <a:ext cx="7841494" cy="452029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27" name="Rounded Rectangle 17">
              <a:extLst>
                <a:ext uri="{FF2B5EF4-FFF2-40B4-BE49-F238E27FC236}">
                  <a16:creationId xmlns:a16="http://schemas.microsoft.com/office/drawing/2014/main" id="{C9AFF507-8FCB-FD45-B7E9-7C07E04C70E2}"/>
                </a:ext>
                <a:ext uri="{C183D7F6-B498-43B3-948B-1728B52AA6E4}">
                  <adec:decorative xmlns:adec="http://schemas.microsoft.com/office/drawing/2017/decorative" val="1"/>
                </a:ext>
              </a:extLst>
            </p:cNvPr>
            <p:cNvSpPr/>
            <p:nvPr/>
          </p:nvSpPr>
          <p:spPr>
            <a:xfrm>
              <a:off x="2098920" y="1807190"/>
              <a:ext cx="5586128" cy="4314548"/>
            </a:xfrm>
            <a:prstGeom prst="roundRect">
              <a:avLst>
                <a:gd name="adj" fmla="val 9818"/>
              </a:avLst>
            </a:prstGeom>
            <a:noFill/>
            <a:ln w="1270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Graphic 30">
              <a:extLst>
                <a:ext uri="{FF2B5EF4-FFF2-40B4-BE49-F238E27FC236}">
                  <a16:creationId xmlns:a16="http://schemas.microsoft.com/office/drawing/2014/main" id="{50BBE3FD-6D19-5848-9EDD-D1AD9A9D315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59336" y="3718991"/>
              <a:ext cx="548640" cy="548640"/>
            </a:xfrm>
            <a:prstGeom prst="rect">
              <a:avLst/>
            </a:prstGeom>
          </p:spPr>
        </p:pic>
        <p:pic>
          <p:nvPicPr>
            <p:cNvPr id="32" name="Graphic 31">
              <a:extLst>
                <a:ext uri="{FF2B5EF4-FFF2-40B4-BE49-F238E27FC236}">
                  <a16:creationId xmlns:a16="http://schemas.microsoft.com/office/drawing/2014/main" id="{90EEA884-C5B3-874B-A08B-785D0B3AC9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8414" y="3691641"/>
              <a:ext cx="548640" cy="548640"/>
            </a:xfrm>
            <a:prstGeom prst="rect">
              <a:avLst/>
            </a:prstGeom>
          </p:spPr>
        </p:pic>
        <p:pic>
          <p:nvPicPr>
            <p:cNvPr id="34" name="Graphic 33">
              <a:extLst>
                <a:ext uri="{FF2B5EF4-FFF2-40B4-BE49-F238E27FC236}">
                  <a16:creationId xmlns:a16="http://schemas.microsoft.com/office/drawing/2014/main" id="{8C71F9A9-A9EE-EB4E-BECA-2C371B43157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5164" y="2130976"/>
              <a:ext cx="457200" cy="457200"/>
            </a:xfrm>
            <a:prstGeom prst="rect">
              <a:avLst/>
            </a:prstGeom>
          </p:spPr>
        </p:pic>
        <p:pic>
          <p:nvPicPr>
            <p:cNvPr id="36" name="Graphic 35">
              <a:extLst>
                <a:ext uri="{FF2B5EF4-FFF2-40B4-BE49-F238E27FC236}">
                  <a16:creationId xmlns:a16="http://schemas.microsoft.com/office/drawing/2014/main" id="{559BB448-879F-A64F-BD37-52186BEBD03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1688" y="5496877"/>
              <a:ext cx="548640" cy="548640"/>
            </a:xfrm>
            <a:prstGeom prst="rect">
              <a:avLst/>
            </a:prstGeom>
          </p:spPr>
        </p:pic>
        <p:cxnSp>
          <p:nvCxnSpPr>
            <p:cNvPr id="37" name="Straight Arrow Connector 43">
              <a:extLst>
                <a:ext uri="{FF2B5EF4-FFF2-40B4-BE49-F238E27FC236}">
                  <a16:creationId xmlns:a16="http://schemas.microsoft.com/office/drawing/2014/main" id="{91E6A310-687F-0E4D-ACA9-1F62C06126AF}"/>
                </a:ext>
                <a:ext uri="{C183D7F6-B498-43B3-948B-1728B52AA6E4}">
                  <adec:decorative xmlns:adec="http://schemas.microsoft.com/office/drawing/2017/decorative" val="1"/>
                </a:ext>
              </a:extLst>
            </p:cNvPr>
            <p:cNvCxnSpPr>
              <a:cxnSpLocks/>
              <a:stCxn id="31" idx="1"/>
              <a:endCxn id="36" idx="0"/>
            </p:cNvCxnSpPr>
            <p:nvPr/>
          </p:nvCxnSpPr>
          <p:spPr>
            <a:xfrm rot="10800000" flipH="1" flipV="1">
              <a:off x="2859336" y="3993311"/>
              <a:ext cx="1166672" cy="1503566"/>
            </a:xfrm>
            <a:prstGeom prst="bentConnector4">
              <a:avLst>
                <a:gd name="adj1" fmla="val -19594"/>
                <a:gd name="adj2" fmla="val 69449"/>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26D0344-E17D-9A46-ACD1-BD665CBC3BCE}"/>
                </a:ext>
                <a:ext uri="{C183D7F6-B498-43B3-948B-1728B52AA6E4}">
                  <adec:decorative xmlns:adec="http://schemas.microsoft.com/office/drawing/2017/decorative" val="1"/>
                </a:ext>
              </a:extLst>
            </p:cNvPr>
            <p:cNvSpPr txBox="1"/>
            <p:nvPr/>
          </p:nvSpPr>
          <p:spPr>
            <a:xfrm>
              <a:off x="4246597" y="2195431"/>
              <a:ext cx="2468187"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Elastic Load Balancing</a:t>
              </a:r>
            </a:p>
          </p:txBody>
        </p:sp>
        <p:pic>
          <p:nvPicPr>
            <p:cNvPr id="48" name="Picture 47">
              <a:extLst>
                <a:ext uri="{FF2B5EF4-FFF2-40B4-BE49-F238E27FC236}">
                  <a16:creationId xmlns:a16="http://schemas.microsoft.com/office/drawing/2014/main" id="{C3D231B0-1EAD-CF46-869B-E0BB84F14054}"/>
                </a:ext>
                <a:ext uri="{C183D7F6-B498-43B3-948B-1728B52AA6E4}">
                  <adec:decorative xmlns:adec="http://schemas.microsoft.com/office/drawing/2017/decorative" val="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070845" y="3459089"/>
              <a:ext cx="3873102" cy="2393730"/>
            </a:xfrm>
            <a:prstGeom prst="rect">
              <a:avLst/>
            </a:prstGeom>
          </p:spPr>
        </p:pic>
        <p:pic>
          <p:nvPicPr>
            <p:cNvPr id="49" name="Graphic 58">
              <a:extLst>
                <a:ext uri="{FF2B5EF4-FFF2-40B4-BE49-F238E27FC236}">
                  <a16:creationId xmlns:a16="http://schemas.microsoft.com/office/drawing/2014/main" id="{A8408FFB-CE5D-D645-AE54-2879155B052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81076" y="3404471"/>
              <a:ext cx="286184" cy="286184"/>
            </a:xfrm>
            <a:prstGeom prst="rect">
              <a:avLst/>
            </a:prstGeom>
          </p:spPr>
        </p:pic>
        <p:sp>
          <p:nvSpPr>
            <p:cNvPr id="50" name="Rectangle 49">
              <a:extLst>
                <a:ext uri="{FF2B5EF4-FFF2-40B4-BE49-F238E27FC236}">
                  <a16:creationId xmlns:a16="http://schemas.microsoft.com/office/drawing/2014/main" id="{B30DC9D1-1825-1D42-8CF5-A3A2FA611961}"/>
                </a:ext>
                <a:ext uri="{C183D7F6-B498-43B3-948B-1728B52AA6E4}">
                  <adec:decorative xmlns:adec="http://schemas.microsoft.com/office/drawing/2017/decorative" val="1"/>
                </a:ext>
              </a:extLst>
            </p:cNvPr>
            <p:cNvSpPr/>
            <p:nvPr/>
          </p:nvSpPr>
          <p:spPr>
            <a:xfrm>
              <a:off x="2274241" y="3385690"/>
              <a:ext cx="3696483" cy="196268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51" name="TextBox 50">
              <a:extLst>
                <a:ext uri="{FF2B5EF4-FFF2-40B4-BE49-F238E27FC236}">
                  <a16:creationId xmlns:a16="http://schemas.microsoft.com/office/drawing/2014/main" id="{43E08C66-3F20-7248-9074-A5ABBAF04A5B}"/>
                </a:ext>
                <a:ext uri="{C183D7F6-B498-43B3-948B-1728B52AA6E4}">
                  <adec:decorative xmlns:adec="http://schemas.microsoft.com/office/drawing/2017/decorative" val="1"/>
                </a:ext>
              </a:extLst>
            </p:cNvPr>
            <p:cNvSpPr txBox="1"/>
            <p:nvPr/>
          </p:nvSpPr>
          <p:spPr>
            <a:xfrm>
              <a:off x="4037636" y="5006013"/>
              <a:ext cx="18181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cxnSp>
          <p:nvCxnSpPr>
            <p:cNvPr id="56" name="Straight Arrow Connector 43">
              <a:extLst>
                <a:ext uri="{FF2B5EF4-FFF2-40B4-BE49-F238E27FC236}">
                  <a16:creationId xmlns:a16="http://schemas.microsoft.com/office/drawing/2014/main" id="{19411392-0F45-DC41-881B-50600457CE48}"/>
                </a:ext>
                <a:ext uri="{C183D7F6-B498-43B3-948B-1728B52AA6E4}">
                  <adec:decorative xmlns:adec="http://schemas.microsoft.com/office/drawing/2017/decorative" val="1"/>
                </a:ext>
              </a:extLst>
            </p:cNvPr>
            <p:cNvCxnSpPr>
              <a:cxnSpLocks/>
              <a:stCxn id="32" idx="3"/>
              <a:endCxn id="36" idx="0"/>
            </p:cNvCxnSpPr>
            <p:nvPr/>
          </p:nvCxnSpPr>
          <p:spPr>
            <a:xfrm flipH="1">
              <a:off x="4026008" y="3965961"/>
              <a:ext cx="1201046" cy="1530916"/>
            </a:xfrm>
            <a:prstGeom prst="bentConnector4">
              <a:avLst>
                <a:gd name="adj1" fmla="val -19033"/>
                <a:gd name="adj2" fmla="val 69102"/>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43">
              <a:extLst>
                <a:ext uri="{FF2B5EF4-FFF2-40B4-BE49-F238E27FC236}">
                  <a16:creationId xmlns:a16="http://schemas.microsoft.com/office/drawing/2014/main" id="{2FA4DBC5-AA57-5948-88BE-ADA2A92DA025}"/>
                </a:ext>
                <a:ext uri="{C183D7F6-B498-43B3-948B-1728B52AA6E4}">
                  <adec:decorative xmlns:adec="http://schemas.microsoft.com/office/drawing/2017/decorative" val="1"/>
                </a:ext>
              </a:extLst>
            </p:cNvPr>
            <p:cNvCxnSpPr>
              <a:cxnSpLocks/>
              <a:stCxn id="34" idx="2"/>
              <a:endCxn id="31" idx="0"/>
            </p:cNvCxnSpPr>
            <p:nvPr/>
          </p:nvCxnSpPr>
          <p:spPr>
            <a:xfrm rot="5400000">
              <a:off x="3023303" y="2698529"/>
              <a:ext cx="1130815" cy="910108"/>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43">
              <a:extLst>
                <a:ext uri="{FF2B5EF4-FFF2-40B4-BE49-F238E27FC236}">
                  <a16:creationId xmlns:a16="http://schemas.microsoft.com/office/drawing/2014/main" id="{BAF3CDBC-E76B-7740-BDD9-B9FC026FA157}"/>
                </a:ext>
                <a:ext uri="{C183D7F6-B498-43B3-948B-1728B52AA6E4}">
                  <adec:decorative xmlns:adec="http://schemas.microsoft.com/office/drawing/2017/decorative" val="1"/>
                </a:ext>
              </a:extLst>
            </p:cNvPr>
            <p:cNvCxnSpPr>
              <a:cxnSpLocks/>
              <a:stCxn id="34" idx="2"/>
              <a:endCxn id="32" idx="0"/>
            </p:cNvCxnSpPr>
            <p:nvPr/>
          </p:nvCxnSpPr>
          <p:spPr>
            <a:xfrm rot="16200000" flipH="1">
              <a:off x="3946517" y="2685423"/>
              <a:ext cx="1103465" cy="908970"/>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85AF28A-60FB-F24D-AD69-9BCFD84F9444}"/>
                </a:ext>
                <a:ext uri="{C183D7F6-B498-43B3-948B-1728B52AA6E4}">
                  <adec:decorative xmlns:adec="http://schemas.microsoft.com/office/drawing/2017/decorative" val="1"/>
                </a:ext>
              </a:extLst>
            </p:cNvPr>
            <p:cNvSpPr txBox="1"/>
            <p:nvPr/>
          </p:nvSpPr>
          <p:spPr>
            <a:xfrm>
              <a:off x="3059710" y="3464511"/>
              <a:ext cx="1975356"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Application server EC2 instances </a:t>
              </a:r>
            </a:p>
          </p:txBody>
        </p:sp>
        <p:sp>
          <p:nvSpPr>
            <p:cNvPr id="73" name="Rectangle 72">
              <a:extLst>
                <a:ext uri="{FF2B5EF4-FFF2-40B4-BE49-F238E27FC236}">
                  <a16:creationId xmlns:a16="http://schemas.microsoft.com/office/drawing/2014/main" id="{A4C04A6B-349A-424B-BE30-5500F1A27EB0}"/>
                </a:ext>
                <a:ext uri="{C183D7F6-B498-43B3-948B-1728B52AA6E4}">
                  <adec:decorative xmlns:adec="http://schemas.microsoft.com/office/drawing/2017/decorative" val="1"/>
                </a:ext>
              </a:extLst>
            </p:cNvPr>
            <p:cNvSpPr/>
            <p:nvPr/>
          </p:nvSpPr>
          <p:spPr>
            <a:xfrm>
              <a:off x="2692425" y="3047135"/>
              <a:ext cx="2666673" cy="126669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74" name="Graphic 73">
              <a:extLst>
                <a:ext uri="{FF2B5EF4-FFF2-40B4-BE49-F238E27FC236}">
                  <a16:creationId xmlns:a16="http://schemas.microsoft.com/office/drawing/2014/main" id="{F6E1AFF4-14A8-2C4F-8847-19E20C0B7224}"/>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64508" y="2859146"/>
              <a:ext cx="365760" cy="365760"/>
            </a:xfrm>
            <a:prstGeom prst="rect">
              <a:avLst/>
            </a:prstGeom>
          </p:spPr>
        </p:pic>
        <p:sp>
          <p:nvSpPr>
            <p:cNvPr id="75" name="TextBox 74">
              <a:extLst>
                <a:ext uri="{FF2B5EF4-FFF2-40B4-BE49-F238E27FC236}">
                  <a16:creationId xmlns:a16="http://schemas.microsoft.com/office/drawing/2014/main" id="{BDD8F595-EFD5-0244-8024-74ACA8E3558C}"/>
                </a:ext>
                <a:ext uri="{C183D7F6-B498-43B3-948B-1728B52AA6E4}">
                  <adec:decorative xmlns:adec="http://schemas.microsoft.com/office/drawing/2017/decorative" val="1"/>
                </a:ext>
              </a:extLst>
            </p:cNvPr>
            <p:cNvSpPr txBox="1"/>
            <p:nvPr/>
          </p:nvSpPr>
          <p:spPr>
            <a:xfrm>
              <a:off x="4130167" y="2753768"/>
              <a:ext cx="2101037"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Auto Scaling group</a:t>
              </a:r>
            </a:p>
          </p:txBody>
        </p:sp>
        <p:pic>
          <p:nvPicPr>
            <p:cNvPr id="80" name="Graphic 79">
              <a:extLst>
                <a:ext uri="{FF2B5EF4-FFF2-40B4-BE49-F238E27FC236}">
                  <a16:creationId xmlns:a16="http://schemas.microsoft.com/office/drawing/2014/main" id="{861F5EE5-4990-344C-A389-7829CB730DA1}"/>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2795" y="1716854"/>
              <a:ext cx="330200" cy="330200"/>
            </a:xfrm>
            <a:prstGeom prst="rect">
              <a:avLst/>
            </a:prstGeom>
          </p:spPr>
        </p:pic>
        <p:sp>
          <p:nvSpPr>
            <p:cNvPr id="81" name="TextBox 80">
              <a:extLst>
                <a:ext uri="{FF2B5EF4-FFF2-40B4-BE49-F238E27FC236}">
                  <a16:creationId xmlns:a16="http://schemas.microsoft.com/office/drawing/2014/main" id="{3CB49B95-5513-E840-8B1B-D1E95E3C769E}"/>
                </a:ext>
                <a:ext uri="{C183D7F6-B498-43B3-948B-1728B52AA6E4}">
                  <adec:decorative xmlns:adec="http://schemas.microsoft.com/office/drawing/2017/decorative" val="1"/>
                </a:ext>
              </a:extLst>
            </p:cNvPr>
            <p:cNvSpPr txBox="1"/>
            <p:nvPr/>
          </p:nvSpPr>
          <p:spPr>
            <a:xfrm>
              <a:off x="734185" y="1739800"/>
              <a:ext cx="1428446" cy="338554"/>
            </a:xfrm>
            <a:prstGeom prst="rect">
              <a:avLst/>
            </a:prstGeom>
            <a:noFill/>
          </p:spPr>
          <p:txBody>
            <a:bodyPr wrap="square" rtlCol="0">
              <a:spAutoFit/>
            </a:bodyPr>
            <a:lstStyle/>
            <a:p>
              <a:r>
                <a:rPr lang="en-US" sz="1600" dirty="0">
                  <a:ea typeface="Amazon Ember" panose="020B0603020204020204" pitchFamily="34" charset="0"/>
                  <a:cs typeface="Amazon Ember" panose="020B0603020204020204" pitchFamily="34" charset="0"/>
                </a:rPr>
                <a:t>Your account</a:t>
              </a:r>
            </a:p>
          </p:txBody>
        </p:sp>
        <p:pic>
          <p:nvPicPr>
            <p:cNvPr id="82" name="Graphic 81">
              <a:extLst>
                <a:ext uri="{FF2B5EF4-FFF2-40B4-BE49-F238E27FC236}">
                  <a16:creationId xmlns:a16="http://schemas.microsoft.com/office/drawing/2014/main" id="{A446782E-1221-1B49-9C2A-08090DC46FB5}"/>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25904" y="2138217"/>
              <a:ext cx="457200" cy="457200"/>
            </a:xfrm>
            <a:prstGeom prst="rect">
              <a:avLst/>
            </a:prstGeom>
          </p:spPr>
        </p:pic>
        <p:sp>
          <p:nvSpPr>
            <p:cNvPr id="89" name="Rectangle 88">
              <a:extLst>
                <a:ext uri="{FF2B5EF4-FFF2-40B4-BE49-F238E27FC236}">
                  <a16:creationId xmlns:a16="http://schemas.microsoft.com/office/drawing/2014/main" id="{716A5985-2EE0-464E-B614-60159470764E}"/>
                </a:ext>
                <a:ext uri="{C183D7F6-B498-43B3-948B-1728B52AA6E4}">
                  <adec:decorative xmlns:adec="http://schemas.microsoft.com/office/drawing/2017/decorative" val="1"/>
                </a:ext>
              </a:extLst>
            </p:cNvPr>
            <p:cNvSpPr/>
            <p:nvPr/>
          </p:nvSpPr>
          <p:spPr>
            <a:xfrm>
              <a:off x="2783834" y="3487801"/>
              <a:ext cx="1141656" cy="1437516"/>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a:t>
              </a:r>
            </a:p>
          </p:txBody>
        </p:sp>
        <p:sp>
          <p:nvSpPr>
            <p:cNvPr id="91" name="Rectangle 90">
              <a:extLst>
                <a:ext uri="{FF2B5EF4-FFF2-40B4-BE49-F238E27FC236}">
                  <a16:creationId xmlns:a16="http://schemas.microsoft.com/office/drawing/2014/main" id="{50B2380E-BECC-024F-976E-2EED63DC4F72}"/>
                </a:ext>
                <a:ext uri="{C183D7F6-B498-43B3-948B-1728B52AA6E4}">
                  <adec:decorative xmlns:adec="http://schemas.microsoft.com/office/drawing/2017/decorative" val="1"/>
                </a:ext>
              </a:extLst>
            </p:cNvPr>
            <p:cNvSpPr/>
            <p:nvPr/>
          </p:nvSpPr>
          <p:spPr>
            <a:xfrm>
              <a:off x="4100917" y="3492274"/>
              <a:ext cx="1141655" cy="14375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ctr"/>
              <a:r>
                <a:rPr lang="en-US" sz="1600" dirty="0">
                  <a:solidFill>
                    <a:schemeClr val="accent3"/>
                  </a:solidFill>
                </a:rPr>
                <a:t>Availability Zone</a:t>
              </a:r>
            </a:p>
          </p:txBody>
        </p:sp>
        <p:sp>
          <p:nvSpPr>
            <p:cNvPr id="114" name="Rectangle 113">
              <a:extLst>
                <a:ext uri="{FF2B5EF4-FFF2-40B4-BE49-F238E27FC236}">
                  <a16:creationId xmlns:a16="http://schemas.microsoft.com/office/drawing/2014/main" id="{7E3AB852-D25B-0D42-BE84-D5A61FEC9C8B}"/>
                </a:ext>
                <a:ext uri="{C183D7F6-B498-43B3-948B-1728B52AA6E4}">
                  <adec:decorative xmlns:adec="http://schemas.microsoft.com/office/drawing/2017/decorative" val="1"/>
                </a:ext>
              </a:extLst>
            </p:cNvPr>
            <p:cNvSpPr/>
            <p:nvPr/>
          </p:nvSpPr>
          <p:spPr>
            <a:xfrm>
              <a:off x="8930664" y="4315784"/>
              <a:ext cx="2521259" cy="39258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5" name="Straight Arrow Connector 43">
              <a:extLst>
                <a:ext uri="{FF2B5EF4-FFF2-40B4-BE49-F238E27FC236}">
                  <a16:creationId xmlns:a16="http://schemas.microsoft.com/office/drawing/2014/main" id="{1D665342-7047-2A44-B7EC-888AA6164657}"/>
                </a:ext>
                <a:ext uri="{C183D7F6-B498-43B3-948B-1728B52AA6E4}">
                  <adec:decorative xmlns:adec="http://schemas.microsoft.com/office/drawing/2017/decorative" val="1"/>
                </a:ext>
              </a:extLst>
            </p:cNvPr>
            <p:cNvCxnSpPr>
              <a:cxnSpLocks/>
              <a:stCxn id="114" idx="1"/>
            </p:cNvCxnSpPr>
            <p:nvPr/>
          </p:nvCxnSpPr>
          <p:spPr>
            <a:xfrm rot="10800000">
              <a:off x="5035066" y="3934957"/>
              <a:ext cx="3895598" cy="577121"/>
            </a:xfrm>
            <a:prstGeom prst="bentConnector3">
              <a:avLst>
                <a:gd name="adj1" fmla="val 50000"/>
              </a:avLst>
            </a:prstGeom>
            <a:ln w="254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3406F95F-554A-5A4F-9D45-FAC8FAF0A9EF}"/>
                </a:ext>
                <a:ext uri="{C183D7F6-B498-43B3-948B-1728B52AA6E4}">
                  <adec:decorative xmlns:adec="http://schemas.microsoft.com/office/drawing/2017/decorative" val="1"/>
                </a:ext>
              </a:extLst>
            </p:cNvPr>
            <p:cNvSpPr txBox="1"/>
            <p:nvPr/>
          </p:nvSpPr>
          <p:spPr>
            <a:xfrm>
              <a:off x="8195047" y="1920807"/>
              <a:ext cx="3800659" cy="584775"/>
            </a:xfrm>
            <a:prstGeom prst="rect">
              <a:avLst/>
            </a:prstGeom>
            <a:noFill/>
            <a:ln>
              <a:noFill/>
            </a:ln>
          </p:spPr>
          <p:txBody>
            <a:bodyPr wrap="square" rtlCol="0">
              <a:spAutoFit/>
            </a:bodyPr>
            <a:lstStyle/>
            <a:p>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Automatically scales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to meet your application's needs.</a:t>
              </a:r>
            </a:p>
          </p:txBody>
        </p:sp>
        <p:cxnSp>
          <p:nvCxnSpPr>
            <p:cNvPr id="126" name="Straight Arrow Connector 43">
              <a:extLst>
                <a:ext uri="{FF2B5EF4-FFF2-40B4-BE49-F238E27FC236}">
                  <a16:creationId xmlns:a16="http://schemas.microsoft.com/office/drawing/2014/main" id="{C01BB552-835D-B347-A900-8719CF346FD0}"/>
                </a:ext>
                <a:ext uri="{C183D7F6-B498-43B3-948B-1728B52AA6E4}">
                  <adec:decorative xmlns:adec="http://schemas.microsoft.com/office/drawing/2017/decorative" val="1"/>
                </a:ext>
              </a:extLst>
            </p:cNvPr>
            <p:cNvCxnSpPr>
              <a:cxnSpLocks/>
              <a:stCxn id="125" idx="1"/>
              <a:endCxn id="75" idx="3"/>
            </p:cNvCxnSpPr>
            <p:nvPr/>
          </p:nvCxnSpPr>
          <p:spPr>
            <a:xfrm rot="10800000" flipV="1">
              <a:off x="6231205" y="2213195"/>
              <a:ext cx="1963843" cy="709850"/>
            </a:xfrm>
            <a:prstGeom prst="bentConnector3">
              <a:avLst>
                <a:gd name="adj1" fmla="val 50000"/>
              </a:avLst>
            </a:prstGeom>
            <a:ln w="254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1" name="Graphic 130">
              <a:extLst>
                <a:ext uri="{FF2B5EF4-FFF2-40B4-BE49-F238E27FC236}">
                  <a16:creationId xmlns:a16="http://schemas.microsoft.com/office/drawing/2014/main" id="{AE28B37D-FAD7-F44D-B167-57B9B11C661F}"/>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806286" y="1454421"/>
              <a:ext cx="469900" cy="469900"/>
            </a:xfrm>
            <a:prstGeom prst="rect">
              <a:avLst/>
            </a:prstGeom>
          </p:spPr>
        </p:pic>
        <p:sp>
          <p:nvSpPr>
            <p:cNvPr id="132" name="TextBox 131">
              <a:extLst>
                <a:ext uri="{FF2B5EF4-FFF2-40B4-BE49-F238E27FC236}">
                  <a16:creationId xmlns:a16="http://schemas.microsoft.com/office/drawing/2014/main" id="{062591E2-886E-B542-A361-CCE1EB35F8BD}"/>
                </a:ext>
                <a:ext uri="{C183D7F6-B498-43B3-948B-1728B52AA6E4}">
                  <adec:decorative xmlns:adec="http://schemas.microsoft.com/office/drawing/2017/decorative" val="1"/>
                </a:ext>
              </a:extLst>
            </p:cNvPr>
            <p:cNvSpPr txBox="1"/>
            <p:nvPr/>
          </p:nvSpPr>
          <p:spPr>
            <a:xfrm>
              <a:off x="4258073" y="1397272"/>
              <a:ext cx="6086038" cy="338554"/>
            </a:xfrm>
            <a:prstGeom prst="rect">
              <a:avLst/>
            </a:prstGeom>
            <a:noFill/>
          </p:spPr>
          <p:txBody>
            <a:bodyPr wrap="square" rtlCol="0">
              <a:spAutoFit/>
            </a:bodyPr>
            <a:lstStyle/>
            <a:p>
              <a:r>
                <a:rPr lang="en-US" sz="1600" dirty="0">
                  <a:latin typeface="Lucida Console" panose="020B0609040504020204" pitchFamily="49" charset="0"/>
                  <a:ea typeface="Amazon Ember" panose="020B0603020204020204" pitchFamily="34" charset="0"/>
                  <a:cs typeface="Amazon Ember" panose="020B0603020204020204" pitchFamily="34" charset="0"/>
                </a:rPr>
                <a:t>http://&lt;</a:t>
              </a:r>
              <a:r>
                <a:rPr lang="en-US" sz="1600" i="1" dirty="0">
                  <a:latin typeface="Lucida Console" panose="020B0609040504020204" pitchFamily="49" charset="0"/>
                  <a:ea typeface="Amazon Ember" panose="020B0603020204020204" pitchFamily="34" charset="0"/>
                  <a:cs typeface="Amazon Ember" panose="020B0603020204020204" pitchFamily="34" charset="0"/>
                </a:rPr>
                <a:t>your-application</a:t>
              </a:r>
              <a:r>
                <a:rPr lang="en-US" sz="1600" dirty="0">
                  <a:latin typeface="Lucida Console" panose="020B0609040504020204" pitchFamily="49" charset="0"/>
                  <a:ea typeface="Amazon Ember" panose="020B0603020204020204" pitchFamily="34" charset="0"/>
                  <a:cs typeface="Amazon Ember" panose="020B0603020204020204" pitchFamily="34" charset="0"/>
                </a:rPr>
                <a:t>&gt;.elasticbeanstalk.com</a:t>
              </a:r>
            </a:p>
          </p:txBody>
        </p:sp>
        <p:cxnSp>
          <p:nvCxnSpPr>
            <p:cNvPr id="133" name="Straight Arrow Connector 43">
              <a:extLst>
                <a:ext uri="{FF2B5EF4-FFF2-40B4-BE49-F238E27FC236}">
                  <a16:creationId xmlns:a16="http://schemas.microsoft.com/office/drawing/2014/main" id="{B4112157-64D0-F04B-9BA6-BEF69152E392}"/>
                </a:ext>
                <a:ext uri="{C183D7F6-B498-43B3-948B-1728B52AA6E4}">
                  <adec:decorative xmlns:adec="http://schemas.microsoft.com/office/drawing/2017/decorative" val="1"/>
                </a:ext>
              </a:extLst>
            </p:cNvPr>
            <p:cNvCxnSpPr>
              <a:cxnSpLocks/>
              <a:stCxn id="131" idx="2"/>
              <a:endCxn id="34" idx="0"/>
            </p:cNvCxnSpPr>
            <p:nvPr/>
          </p:nvCxnSpPr>
          <p:spPr>
            <a:xfrm rot="16200000" flipH="1">
              <a:off x="3939173" y="2026384"/>
              <a:ext cx="206655" cy="2528"/>
            </a:xfrm>
            <a:prstGeom prst="bentConnector3">
              <a:avLst>
                <a:gd name="adj1" fmla="val 50000"/>
              </a:avLst>
            </a:prstGeom>
            <a:ln w="254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67D8B58-6DA0-D648-9B3C-D92061BCF032}"/>
              </a:ext>
            </a:extLst>
          </p:cNvPr>
          <p:cNvSpPr txBox="1"/>
          <p:nvPr/>
        </p:nvSpPr>
        <p:spPr>
          <a:xfrm>
            <a:off x="189783" y="2715143"/>
            <a:ext cx="1829229" cy="3293209"/>
          </a:xfrm>
          <a:prstGeom prst="rect">
            <a:avLst/>
          </a:prstGeom>
          <a:noFill/>
        </p:spPr>
        <p:txBody>
          <a:bodyPr wrap="square" rtlCol="0">
            <a:spAutoFit/>
          </a:bodyPr>
          <a:lstStyle/>
          <a:p>
            <a:pPr algn="r"/>
            <a:r>
              <a:rPr lang="en-US" sz="1600" dirty="0">
                <a:latin typeface="Amazon Ember" panose="02000000000000000000" pitchFamily="2" charset="0"/>
                <a:ea typeface="Amazon Ember" panose="02000000000000000000" pitchFamily="2" charset="0"/>
                <a:cs typeface="Amazon Ember" panose="020B0603020204020204" pitchFamily="34" charset="0"/>
              </a:rPr>
              <a:t>Elastic Beanstalk </a:t>
            </a:r>
            <a:r>
              <a:rPr lang="en-US" sz="1600" dirty="0">
                <a:ea typeface="Amazon Ember" panose="020B0603020204020204" pitchFamily="34" charset="0"/>
                <a:cs typeface="Amazon Ember" panose="020B0603020204020204" pitchFamily="34" charset="0"/>
              </a:rPr>
              <a:t>provisions and manages the AWS resources needed to run the application. </a:t>
            </a:r>
          </a:p>
          <a:p>
            <a:pPr algn="r"/>
            <a:r>
              <a:rPr lang="en-US" sz="1600" dirty="0">
                <a:ea typeface="Amazon Ember" panose="020B0603020204020204" pitchFamily="34" charset="0"/>
                <a:cs typeface="Amazon Ember" panose="020B0603020204020204" pitchFamily="34" charset="0"/>
              </a:rPr>
              <a:t> </a:t>
            </a:r>
            <a:br>
              <a:rPr lang="en-US" sz="1600" dirty="0">
                <a:ea typeface="Amazon Ember" panose="020B0603020204020204" pitchFamily="34" charset="0"/>
                <a:cs typeface="Amazon Ember" panose="020B0603020204020204" pitchFamily="34" charset="0"/>
              </a:rPr>
            </a:br>
            <a:r>
              <a:rPr lang="en-US" sz="1600" dirty="0">
                <a:solidFill>
                  <a:schemeClr val="accent6"/>
                </a:solidFill>
                <a:ea typeface="Amazon Ember" panose="020B0603020204020204" pitchFamily="34" charset="0"/>
                <a:cs typeface="Amazon Ember" panose="020B0603020204020204" pitchFamily="34" charset="0"/>
              </a:rPr>
              <a:t>Completely transparent </a:t>
            </a:r>
            <a:r>
              <a:rPr lang="en-US" sz="1600" dirty="0">
                <a:ea typeface="Amazon Ember" panose="020B0603020204020204" pitchFamily="34" charset="0"/>
                <a:cs typeface="Amazon Ember" panose="020B0603020204020204" pitchFamily="34" charset="0"/>
              </a:rPr>
              <a:t>– </a:t>
            </a:r>
          </a:p>
          <a:p>
            <a:pPr algn="r"/>
            <a:r>
              <a:rPr lang="en-US" sz="1600" dirty="0">
                <a:ea typeface="Amazon Ember" panose="020B0603020204020204" pitchFamily="34" charset="0"/>
                <a:cs typeface="Amazon Ember" panose="020B0603020204020204" pitchFamily="34" charset="0"/>
              </a:rPr>
              <a:t>All resources are created and visible in the AWS service pages</a:t>
            </a:r>
            <a:r>
              <a:rPr lang="en-US" sz="1600" i="1" dirty="0">
                <a:ea typeface="Amazon Ember" panose="020B0603020204020204" pitchFamily="34" charset="0"/>
                <a:cs typeface="Amazon Ember" panose="020B0603020204020204" pitchFamily="34" charset="0"/>
              </a:rPr>
              <a:t>.</a:t>
            </a:r>
          </a:p>
        </p:txBody>
      </p:sp>
      <p:sp>
        <p:nvSpPr>
          <p:cNvPr id="113" name="TextBox 112">
            <a:extLst>
              <a:ext uri="{FF2B5EF4-FFF2-40B4-BE49-F238E27FC236}">
                <a16:creationId xmlns:a16="http://schemas.microsoft.com/office/drawing/2014/main" id="{26A290B6-FCA4-984E-851A-DF79FB32768D}"/>
              </a:ext>
              <a:ext uri="{C183D7F6-B498-43B3-948B-1728B52AA6E4}">
                <adec:decorative xmlns:adec="http://schemas.microsoft.com/office/drawing/2017/decorative" val="1"/>
              </a:ext>
            </a:extLst>
          </p:cNvPr>
          <p:cNvSpPr txBox="1"/>
          <p:nvPr/>
        </p:nvSpPr>
        <p:spPr>
          <a:xfrm>
            <a:off x="8111184" y="2890506"/>
            <a:ext cx="4101476" cy="584775"/>
          </a:xfrm>
          <a:prstGeom prst="rect">
            <a:avLst/>
          </a:prstGeom>
          <a:noFill/>
        </p:spPr>
        <p:txBody>
          <a:bodyPr wrap="square" rtlCol="0">
            <a:spAutoFit/>
          </a:bodyPr>
          <a:lstStyle/>
          <a:p>
            <a:r>
              <a:rPr lang="en-US" sz="16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Example Elastic Beanstalk environment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where your web application code can run:</a:t>
            </a:r>
          </a:p>
        </p:txBody>
      </p:sp>
      <p:sp>
        <p:nvSpPr>
          <p:cNvPr id="4" name="Footer Placeholder 3">
            <a:extLst>
              <a:ext uri="{FF2B5EF4-FFF2-40B4-BE49-F238E27FC236}">
                <a16:creationId xmlns:a16="http://schemas.microsoft.com/office/drawing/2014/main" id="{88BCE439-9EEF-5C4C-BEBC-9AF52D3F36C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764BEF4-BE69-674E-94DF-C8118F827A81}"/>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357058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right automation solution</a:t>
            </a:r>
          </a:p>
        </p:txBody>
      </p:sp>
      <p:grpSp>
        <p:nvGrpSpPr>
          <p:cNvPr id="32" name="Group 31" descr="Elastic Beanstalk and OpsWorks are shown as higher-level services. AWS CloudFormation and Amazon EC2 are shown as 'do it yourself' servies on a spectrum from convenience to control.">
            <a:extLst>
              <a:ext uri="{FF2B5EF4-FFF2-40B4-BE49-F238E27FC236}">
                <a16:creationId xmlns:a16="http://schemas.microsoft.com/office/drawing/2014/main" id="{37F63A15-E0D8-BE4B-A456-442B0EA5586C}"/>
              </a:ext>
            </a:extLst>
          </p:cNvPr>
          <p:cNvGrpSpPr/>
          <p:nvPr/>
        </p:nvGrpSpPr>
        <p:grpSpPr>
          <a:xfrm>
            <a:off x="288717" y="1685358"/>
            <a:ext cx="11444063" cy="3749800"/>
            <a:chOff x="204397" y="1685358"/>
            <a:chExt cx="11444063" cy="3749800"/>
          </a:xfrm>
        </p:grpSpPr>
        <p:grpSp>
          <p:nvGrpSpPr>
            <p:cNvPr id="3" name="Group 2">
              <a:extLst>
                <a:ext uri="{FF2B5EF4-FFF2-40B4-BE49-F238E27FC236}">
                  <a16:creationId xmlns:a16="http://schemas.microsoft.com/office/drawing/2014/main" id="{AC3F2C1E-835E-1A40-A1A9-C918DC612785}"/>
                </a:ext>
              </a:extLst>
            </p:cNvPr>
            <p:cNvGrpSpPr/>
            <p:nvPr/>
          </p:nvGrpSpPr>
          <p:grpSpPr>
            <a:xfrm>
              <a:off x="204397" y="4579743"/>
              <a:ext cx="11444063" cy="855415"/>
              <a:chOff x="276619" y="4579743"/>
              <a:chExt cx="11444063" cy="855415"/>
            </a:xfrm>
          </p:grpSpPr>
          <p:sp>
            <p:nvSpPr>
              <p:cNvPr id="16" name="Left-Right Arrow 15"/>
              <p:cNvSpPr/>
              <p:nvPr/>
            </p:nvSpPr>
            <p:spPr>
              <a:xfrm>
                <a:off x="565377" y="4579743"/>
                <a:ext cx="10839866" cy="272675"/>
              </a:xfrm>
              <a:prstGeom prst="leftRightArrow">
                <a:avLst/>
              </a:prstGeom>
              <a:solidFill>
                <a:schemeClr val="accent5"/>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10347376" y="5029418"/>
                <a:ext cx="1373306" cy="400110"/>
              </a:xfrm>
              <a:prstGeom prst="rect">
                <a:avLst/>
              </a:prstGeom>
              <a:noFill/>
            </p:spPr>
            <p:txBody>
              <a:bodyPr wrap="square" rtlCol="0">
                <a:spAutoFit/>
              </a:bodyPr>
              <a:lstStyle/>
              <a:p>
                <a:pPr algn="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Control</a:t>
                </a:r>
              </a:p>
            </p:txBody>
          </p:sp>
          <p:sp>
            <p:nvSpPr>
              <p:cNvPr id="18" name="TextBox 17"/>
              <p:cNvSpPr txBox="1"/>
              <p:nvPr/>
            </p:nvSpPr>
            <p:spPr>
              <a:xfrm>
                <a:off x="276619" y="5035048"/>
                <a:ext cx="2262459" cy="400110"/>
              </a:xfrm>
              <a:prstGeom prst="rect">
                <a:avLst/>
              </a:prstGeom>
              <a:noFill/>
            </p:spPr>
            <p:txBody>
              <a:bodyPr wrap="square" rtlCol="0">
                <a:spAutoFit/>
              </a:bodyPr>
              <a:lstStyle/>
              <a:p>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Convenience</a:t>
                </a:r>
              </a:p>
            </p:txBody>
          </p:sp>
        </p:grpSp>
        <p:grpSp>
          <p:nvGrpSpPr>
            <p:cNvPr id="31" name="Group 30">
              <a:extLst>
                <a:ext uri="{FF2B5EF4-FFF2-40B4-BE49-F238E27FC236}">
                  <a16:creationId xmlns:a16="http://schemas.microsoft.com/office/drawing/2014/main" id="{B359697D-6E49-FB47-A78D-410D4AAFF44C}"/>
                </a:ext>
              </a:extLst>
            </p:cNvPr>
            <p:cNvGrpSpPr/>
            <p:nvPr/>
          </p:nvGrpSpPr>
          <p:grpSpPr>
            <a:xfrm>
              <a:off x="493154" y="1685358"/>
              <a:ext cx="10839866" cy="2700996"/>
              <a:chOff x="493154" y="1685358"/>
              <a:chExt cx="10839866" cy="2700996"/>
            </a:xfrm>
          </p:grpSpPr>
          <p:grpSp>
            <p:nvGrpSpPr>
              <p:cNvPr id="30" name="Group 29">
                <a:extLst>
                  <a:ext uri="{FF2B5EF4-FFF2-40B4-BE49-F238E27FC236}">
                    <a16:creationId xmlns:a16="http://schemas.microsoft.com/office/drawing/2014/main" id="{1A2D52B8-2855-834F-875E-38ED3B82F09B}"/>
                  </a:ext>
                </a:extLst>
              </p:cNvPr>
              <p:cNvGrpSpPr/>
              <p:nvPr/>
            </p:nvGrpSpPr>
            <p:grpSpPr>
              <a:xfrm>
                <a:off x="5873381" y="1692122"/>
                <a:ext cx="5459639" cy="2692688"/>
                <a:chOff x="5873381" y="1692122"/>
                <a:chExt cx="5459639" cy="2692688"/>
              </a:xfrm>
            </p:grpSpPr>
            <p:grpSp>
              <p:nvGrpSpPr>
                <p:cNvPr id="25" name="Group 24">
                  <a:extLst>
                    <a:ext uri="{FF2B5EF4-FFF2-40B4-BE49-F238E27FC236}">
                      <a16:creationId xmlns:a16="http://schemas.microsoft.com/office/drawing/2014/main" id="{78206854-B8DA-2E42-9DD9-17E4C6A8D5D1}"/>
                    </a:ext>
                  </a:extLst>
                </p:cNvPr>
                <p:cNvGrpSpPr/>
                <p:nvPr/>
              </p:nvGrpSpPr>
              <p:grpSpPr>
                <a:xfrm>
                  <a:off x="5873381" y="3779496"/>
                  <a:ext cx="5070988" cy="605314"/>
                  <a:chOff x="-257326" y="3779496"/>
                  <a:chExt cx="5070988" cy="605314"/>
                </a:xfrm>
              </p:grpSpPr>
              <p:sp>
                <p:nvSpPr>
                  <p:cNvPr id="10" name="TextBox 30"/>
                  <p:cNvSpPr txBox="1"/>
                  <p:nvPr/>
                </p:nvSpPr>
                <p:spPr>
                  <a:xfrm>
                    <a:off x="-257326" y="3800188"/>
                    <a:ext cx="2733252" cy="584622"/>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a:t>
                    </a:r>
                  </a:p>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CloudFormation</a:t>
                    </a:r>
                  </a:p>
                </p:txBody>
              </p:sp>
              <p:sp>
                <p:nvSpPr>
                  <p:cNvPr id="11" name="TextBox 10"/>
                  <p:cNvSpPr txBox="1"/>
                  <p:nvPr/>
                </p:nvSpPr>
                <p:spPr>
                  <a:xfrm>
                    <a:off x="2868004" y="3779496"/>
                    <a:ext cx="1945658" cy="584622"/>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Amazon</a:t>
                    </a:r>
                  </a:p>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EC2</a:t>
                    </a:r>
                  </a:p>
                </p:txBody>
              </p:sp>
            </p:grpSp>
            <p:grpSp>
              <p:nvGrpSpPr>
                <p:cNvPr id="12" name="Group 11">
                  <a:extLst>
                    <a:ext uri="{FF2B5EF4-FFF2-40B4-BE49-F238E27FC236}">
                      <a16:creationId xmlns:a16="http://schemas.microsoft.com/office/drawing/2014/main" id="{BCA7EB22-5B31-624C-B15C-F3AB9953BB9F}"/>
                    </a:ext>
                  </a:extLst>
                </p:cNvPr>
                <p:cNvGrpSpPr/>
                <p:nvPr/>
              </p:nvGrpSpPr>
              <p:grpSpPr>
                <a:xfrm>
                  <a:off x="6112295" y="1692122"/>
                  <a:ext cx="5220725" cy="1075497"/>
                  <a:chOff x="5936548" y="1685356"/>
                  <a:chExt cx="5478051" cy="1075497"/>
                </a:xfrm>
              </p:grpSpPr>
              <p:sp>
                <p:nvSpPr>
                  <p:cNvPr id="21" name="Left-Right Arrow 20"/>
                  <p:cNvSpPr/>
                  <p:nvPr/>
                </p:nvSpPr>
                <p:spPr>
                  <a:xfrm>
                    <a:off x="5936548" y="1685356"/>
                    <a:ext cx="5478051" cy="1075497"/>
                  </a:xfrm>
                  <a:prstGeom prst="leftRightArrow">
                    <a:avLst/>
                  </a:prstGeom>
                  <a:solidFill>
                    <a:schemeClr val="bg1">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6826558" y="2027609"/>
                    <a:ext cx="4111848" cy="379557"/>
                  </a:xfrm>
                  <a:prstGeom prst="rect">
                    <a:avLst/>
                  </a:prstGeom>
                  <a:noFill/>
                </p:spPr>
                <p:txBody>
                  <a:bodyPr wrap="square" rtlCol="0">
                    <a:spAutoFit/>
                  </a:bodyPr>
                  <a:lstStyle/>
                  <a:p>
                    <a:pPr algn="ctr"/>
                    <a:r>
                      <a:rPr lang="en-US" sz="1866" dirty="0">
                        <a:latin typeface="Amazon Ember" panose="020B0603020204020204" pitchFamily="34" charset="0"/>
                        <a:ea typeface="Amazon Ember" panose="020B0603020204020204" pitchFamily="34" charset="0"/>
                        <a:cs typeface="Amazon Ember" panose="020B0603020204020204" pitchFamily="34" charset="0"/>
                      </a:rPr>
                      <a:t>Do it yourself</a:t>
                    </a:r>
                  </a:p>
                </p:txBody>
              </p:sp>
            </p:grpSp>
          </p:grpSp>
          <p:grpSp>
            <p:nvGrpSpPr>
              <p:cNvPr id="27" name="Group 26">
                <a:extLst>
                  <a:ext uri="{FF2B5EF4-FFF2-40B4-BE49-F238E27FC236}">
                    <a16:creationId xmlns:a16="http://schemas.microsoft.com/office/drawing/2014/main" id="{73BBB3D2-0B7A-3E4F-B4E6-08332A1E25E8}"/>
                  </a:ext>
                </a:extLst>
              </p:cNvPr>
              <p:cNvGrpSpPr/>
              <p:nvPr/>
            </p:nvGrpSpPr>
            <p:grpSpPr>
              <a:xfrm>
                <a:off x="493154" y="1685358"/>
                <a:ext cx="5220725" cy="2700996"/>
                <a:chOff x="418991" y="1685358"/>
                <a:chExt cx="5220725" cy="2700996"/>
              </a:xfrm>
            </p:grpSpPr>
            <p:grpSp>
              <p:nvGrpSpPr>
                <p:cNvPr id="4" name="Group 3">
                  <a:extLst>
                    <a:ext uri="{FF2B5EF4-FFF2-40B4-BE49-F238E27FC236}">
                      <a16:creationId xmlns:a16="http://schemas.microsoft.com/office/drawing/2014/main" id="{E79EFECF-7C5E-8D40-AA2C-8C2B69F51B19}"/>
                    </a:ext>
                  </a:extLst>
                </p:cNvPr>
                <p:cNvGrpSpPr/>
                <p:nvPr/>
              </p:nvGrpSpPr>
              <p:grpSpPr>
                <a:xfrm>
                  <a:off x="418991" y="1685358"/>
                  <a:ext cx="5220725" cy="1075497"/>
                  <a:chOff x="418991" y="1685358"/>
                  <a:chExt cx="5220725" cy="1075497"/>
                </a:xfrm>
              </p:grpSpPr>
              <p:sp>
                <p:nvSpPr>
                  <p:cNvPr id="20" name="Left-Right Arrow 19"/>
                  <p:cNvSpPr/>
                  <p:nvPr/>
                </p:nvSpPr>
                <p:spPr>
                  <a:xfrm>
                    <a:off x="418991" y="1685358"/>
                    <a:ext cx="5220725" cy="1075497"/>
                  </a:xfrm>
                  <a:prstGeom prst="leftRight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solidFill>
                        <a:schemeClr val="accent5">
                          <a:lumMod val="20000"/>
                          <a:lumOff val="80000"/>
                        </a:schemeClr>
                      </a:solidFill>
                      <a:ea typeface="Amazon Ember" panose="020B0603020204020204" pitchFamily="34" charset="0"/>
                      <a:cs typeface="Amazon Ember" panose="020B0603020204020204" pitchFamily="34" charset="0"/>
                    </a:endParaRPr>
                  </a:p>
                </p:txBody>
              </p:sp>
              <p:sp>
                <p:nvSpPr>
                  <p:cNvPr id="22" name="TextBox 21"/>
                  <p:cNvSpPr txBox="1"/>
                  <p:nvPr/>
                </p:nvSpPr>
                <p:spPr>
                  <a:xfrm>
                    <a:off x="973429" y="2034362"/>
                    <a:ext cx="4111848" cy="379557"/>
                  </a:xfrm>
                  <a:prstGeom prst="rect">
                    <a:avLst/>
                  </a:prstGeom>
                  <a:noFill/>
                </p:spPr>
                <p:txBody>
                  <a:bodyPr wrap="square" rtlCol="0">
                    <a:spAutoFit/>
                  </a:bodyPr>
                  <a:lstStyle/>
                  <a:p>
                    <a:pPr algn="ctr"/>
                    <a:r>
                      <a:rPr lang="en-US" sz="1866" dirty="0">
                        <a:latin typeface="Amazon Ember" panose="020B0603020204020204" pitchFamily="34" charset="0"/>
                        <a:ea typeface="Amazon Ember" panose="020B0603020204020204" pitchFamily="34" charset="0"/>
                        <a:cs typeface="Amazon Ember" panose="020B0603020204020204" pitchFamily="34" charset="0"/>
                      </a:rPr>
                      <a:t>Higher-level services</a:t>
                    </a:r>
                  </a:p>
                </p:txBody>
              </p:sp>
            </p:grpSp>
            <p:grpSp>
              <p:nvGrpSpPr>
                <p:cNvPr id="24" name="Group 23">
                  <a:extLst>
                    <a:ext uri="{FF2B5EF4-FFF2-40B4-BE49-F238E27FC236}">
                      <a16:creationId xmlns:a16="http://schemas.microsoft.com/office/drawing/2014/main" id="{9B2641A7-34B8-CC46-909E-8F9A1A746EBE}"/>
                    </a:ext>
                  </a:extLst>
                </p:cNvPr>
                <p:cNvGrpSpPr/>
                <p:nvPr/>
              </p:nvGrpSpPr>
              <p:grpSpPr>
                <a:xfrm>
                  <a:off x="823857" y="3801579"/>
                  <a:ext cx="4623511" cy="584775"/>
                  <a:chOff x="1035191" y="3805063"/>
                  <a:chExt cx="4623511" cy="584775"/>
                </a:xfrm>
              </p:grpSpPr>
              <p:sp>
                <p:nvSpPr>
                  <p:cNvPr id="9" name="TextBox 24"/>
                  <p:cNvSpPr txBox="1"/>
                  <p:nvPr/>
                </p:nvSpPr>
                <p:spPr>
                  <a:xfrm>
                    <a:off x="3632590" y="3805063"/>
                    <a:ext cx="202611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 AWS </a:t>
                    </a:r>
                    <a:br>
                      <a:rPr lang="en-US" sz="1600" dirty="0">
                        <a:latin typeface="Amazon Ember" panose="02000000000000000000" pitchFamily="2" charset="0"/>
                        <a:ea typeface="Amazon Ember" panose="02000000000000000000" pitchFamily="2" charset="0"/>
                        <a:cs typeface="Amazon Ember" panose="020B0603020204020204" pitchFamily="34" charset="0"/>
                      </a:rPr>
                    </a:br>
                    <a:r>
                      <a:rPr lang="en-US" sz="1600" dirty="0">
                        <a:latin typeface="Amazon Ember" panose="02000000000000000000" pitchFamily="2" charset="0"/>
                        <a:ea typeface="Amazon Ember" panose="02000000000000000000" pitchFamily="2" charset="0"/>
                        <a:cs typeface="Amazon Ember" panose="020B0603020204020204" pitchFamily="34" charset="0"/>
                      </a:rPr>
                      <a:t>OpsWorks</a:t>
                    </a:r>
                  </a:p>
                </p:txBody>
              </p:sp>
              <p:sp>
                <p:nvSpPr>
                  <p:cNvPr id="8" name="TextBox 7"/>
                  <p:cNvSpPr txBox="1"/>
                  <p:nvPr/>
                </p:nvSpPr>
                <p:spPr>
                  <a:xfrm>
                    <a:off x="1035191" y="3805063"/>
                    <a:ext cx="1757845"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grpSp>
      </p:grpSp>
      <p:pic>
        <p:nvPicPr>
          <p:cNvPr id="33" name="Graphic 32">
            <a:extLst>
              <a:ext uri="{FF2B5EF4-FFF2-40B4-BE49-F238E27FC236}">
                <a16:creationId xmlns:a16="http://schemas.microsoft.com/office/drawing/2014/main" id="{B06ABA3A-D927-D54B-831C-016DCCBD028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5503" y="3047976"/>
            <a:ext cx="731520" cy="731520"/>
          </a:xfrm>
          <a:prstGeom prst="rect">
            <a:avLst/>
          </a:prstGeom>
        </p:spPr>
      </p:pic>
      <p:pic>
        <p:nvPicPr>
          <p:cNvPr id="34" name="Graphic 33">
            <a:extLst>
              <a:ext uri="{FF2B5EF4-FFF2-40B4-BE49-F238E27FC236}">
                <a16:creationId xmlns:a16="http://schemas.microsoft.com/office/drawing/2014/main" id="{7A2395CB-7960-E642-935B-EE75DF026B9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7035" y="3047976"/>
            <a:ext cx="731520" cy="731520"/>
          </a:xfrm>
          <a:prstGeom prst="rect">
            <a:avLst/>
          </a:prstGeom>
        </p:spPr>
      </p:pic>
      <p:pic>
        <p:nvPicPr>
          <p:cNvPr id="35" name="Graphic 34">
            <a:extLst>
              <a:ext uri="{FF2B5EF4-FFF2-40B4-BE49-F238E27FC236}">
                <a16:creationId xmlns:a16="http://schemas.microsoft.com/office/drawing/2014/main" id="{2B109F2B-2967-CC48-9034-6A2E42C4FC3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58567" y="3047976"/>
            <a:ext cx="731520" cy="731520"/>
          </a:xfrm>
          <a:prstGeom prst="rect">
            <a:avLst/>
          </a:prstGeom>
        </p:spPr>
      </p:pic>
      <p:pic>
        <p:nvPicPr>
          <p:cNvPr id="36" name="Graphic 35">
            <a:extLst>
              <a:ext uri="{FF2B5EF4-FFF2-40B4-BE49-F238E27FC236}">
                <a16:creationId xmlns:a16="http://schemas.microsoft.com/office/drawing/2014/main" id="{6F1F27EA-6DA5-E84B-895A-73C9B719C77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90100" y="3047976"/>
            <a:ext cx="731520" cy="731520"/>
          </a:xfrm>
          <a:prstGeom prst="rect">
            <a:avLst/>
          </a:prstGeom>
        </p:spPr>
      </p:pic>
      <p:sp>
        <p:nvSpPr>
          <p:cNvPr id="26" name="Footer Placeholder 25">
            <a:extLst>
              <a:ext uri="{FF2B5EF4-FFF2-40B4-BE49-F238E27FC236}">
                <a16:creationId xmlns:a16="http://schemas.microsoft.com/office/drawing/2014/main" id="{610B02B6-84F0-854D-A5B5-4B63E480BE3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9" name="Slide Number Placeholder 28">
            <a:extLst>
              <a:ext uri="{FF2B5EF4-FFF2-40B4-BE49-F238E27FC236}">
                <a16:creationId xmlns:a16="http://schemas.microsoft.com/office/drawing/2014/main" id="{FE1858A3-0584-8A4F-A3C0-DCA39FE69C96}"/>
              </a:ext>
            </a:extLst>
          </p:cNvPr>
          <p:cNvSpPr>
            <a:spLocks noGrp="1"/>
          </p:cNvSpPr>
          <p:nvPr>
            <p:ph type="sldNum" sz="quarter" idx="12"/>
          </p:nvPr>
        </p:nvSpPr>
        <p:spPr/>
        <p:txBody>
          <a:bodyPr/>
          <a:lstStyle/>
          <a:p>
            <a:fld id="{B6A95138-A96E-2F42-A959-2EFD44FE4AB7}" type="slidenum">
              <a:rPr lang="en-US" smtClean="0"/>
              <a:t>43</a:t>
            </a:fld>
            <a:endParaRPr lang="en-US" dirty="0"/>
          </a:p>
        </p:txBody>
      </p:sp>
    </p:spTree>
    <p:custDataLst>
      <p:tags r:id="rId1"/>
    </p:custDataLst>
    <p:extLst>
      <p:ext uri="{BB962C8B-B14F-4D97-AF65-F5344CB8AC3E}">
        <p14:creationId xmlns:p14="http://schemas.microsoft.com/office/powerpoint/2010/main" val="1289256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Elastic Beanstalk </a:t>
            </a:r>
            <a:r>
              <a:rPr lang="en-US" sz="2000" dirty="0">
                <a:latin typeface="+mn-lt"/>
              </a:rPr>
              <a:t>creates and manages a scalable and highly available web application environment that enables you to focus on the application code</a:t>
            </a:r>
          </a:p>
          <a:p>
            <a:pPr>
              <a:buClr>
                <a:schemeClr val="tx1"/>
              </a:buClr>
            </a:pPr>
            <a:r>
              <a:rPr lang="en-US" sz="2000" dirty="0">
                <a:latin typeface="+mn-lt"/>
              </a:rPr>
              <a:t>You can author your Elastic Beanstalk application code in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Java</a:t>
            </a:r>
            <a:r>
              <a:rPr lang="en-US" sz="2000" dirty="0">
                <a:latin typeface="+mn-lt"/>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.NET</a:t>
            </a:r>
            <a:r>
              <a:rPr lang="en-US" sz="2000" dirty="0">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PHP</a:t>
            </a:r>
            <a:r>
              <a:rPr lang="en-US" sz="2000" dirty="0">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Node.js</a:t>
            </a:r>
            <a:r>
              <a:rPr lang="en-US" sz="2000" dirty="0">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Python</a:t>
            </a:r>
            <a:r>
              <a:rPr lang="en-US" sz="2000" dirty="0">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Ruby</a:t>
            </a:r>
            <a:r>
              <a:rPr lang="en-US" sz="2000" dirty="0">
                <a:ea typeface="Amazon Ember" panose="020B0603020204020204" pitchFamily="34" charset="0"/>
                <a:cs typeface="Amazon Ember" panose="020B0603020204020204" pitchFamily="34" charset="0"/>
              </a:rPr>
              <a:t>,</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Go</a:t>
            </a:r>
            <a:r>
              <a:rPr lang="en-US" sz="2000" dirty="0">
                <a:ea typeface="Amazon Ember" panose="020B0603020204020204" pitchFamily="34" charset="0"/>
                <a:cs typeface="Amazon Ember" panose="020B0603020204020204" pitchFamily="34" charset="0"/>
              </a:rPr>
              <a:t>,</a:t>
            </a:r>
            <a:r>
              <a:rPr lang="en-US" sz="2000" dirty="0">
                <a:latin typeface="+mn-lt"/>
                <a:ea typeface="Amazon Ember" panose="020B0603020204020204" pitchFamily="34" charset="0"/>
                <a:cs typeface="Amazon Ember" panose="020B0603020204020204" pitchFamily="34" charset="0"/>
              </a:rPr>
              <a:t> or</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Docker</a:t>
            </a:r>
            <a:endParaRPr lang="en-US" sz="2000" dirty="0">
              <a:latin typeface="+mn-lt"/>
            </a:endParaRPr>
          </a:p>
          <a:p>
            <a:pPr>
              <a:buClr>
                <a:schemeClr val="tx1"/>
              </a:buClr>
            </a:pPr>
            <a:r>
              <a:rPr lang="en-US" sz="2000" dirty="0">
                <a:latin typeface="+mn-lt"/>
              </a:rPr>
              <a:t>AWS resources that are created by Elastic Beanstalk are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fully transparent</a:t>
            </a:r>
            <a:r>
              <a:rPr lang="en-US" sz="2000" dirty="0">
                <a:latin typeface="+mn-lt"/>
                <a:ea typeface="Amazon Ember" panose="020B0603020204020204" pitchFamily="34" charset="0"/>
                <a:cs typeface="Amazon Ember" panose="020B0603020204020204" pitchFamily="34" charset="0"/>
              </a:rPr>
              <a:t>—they are </a:t>
            </a:r>
            <a:r>
              <a:rPr lang="en-US" sz="2000" dirty="0">
                <a:latin typeface="+mn-lt"/>
              </a:rPr>
              <a:t>visible in the AWS Management Console service page views</a:t>
            </a:r>
          </a:p>
          <a:p>
            <a:pPr>
              <a:buClr>
                <a:schemeClr val="tx1"/>
              </a:buClr>
            </a:pP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No extra charge</a:t>
            </a:r>
            <a:r>
              <a:rPr lang="en-US" sz="2000" dirty="0">
                <a:latin typeface="+mn-lt"/>
              </a:rPr>
              <a:t> for Elastic Beanstalk – you pay only for the underlying resources that are used</a:t>
            </a:r>
          </a:p>
          <a:p>
            <a:endParaRPr lang="en-US" sz="20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57" y="1362973"/>
            <a:ext cx="4268647" cy="3032186"/>
          </a:xfrm>
        </p:spPr>
        <p:txBody>
          <a:bodyPr>
            <a:noAutofit/>
          </a:bodyPr>
          <a:lstStyle/>
          <a:p>
            <a:r>
              <a:rPr lang="en-US" sz="3600" dirty="0">
                <a:latin typeface="+mj-lt"/>
              </a:rPr>
              <a:t>Module 10 – Challenge Lab: Automating Infrastructure Deployment</a:t>
            </a:r>
            <a:br>
              <a:rPr lang="en-US" sz="3600" dirty="0">
                <a:latin typeface="+mj-lt"/>
              </a:rPr>
            </a:br>
            <a:endParaRPr lang="en-US" sz="36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2906"/>
            <a:ext cx="5767388" cy="3844925"/>
          </a:xfrm>
          <a:prstGeom prst="rect">
            <a:avLst/>
          </a:prstGeom>
        </p:spPr>
      </p:pic>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45</a:t>
            </a:fld>
            <a:endParaRPr lang="en-US" dirty="0"/>
          </a:p>
        </p:txBody>
      </p:sp>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487386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n-lt"/>
                <a:ea typeface="Amazon Ember" panose="020B0603020204020204" pitchFamily="34" charset="0"/>
                <a:cs typeface="Amazon Ember" panose="020B0603020204020204" pitchFamily="34" charset="0"/>
              </a:rPr>
              <a:t>The business need: Implement IaC</a:t>
            </a:r>
          </a:p>
        </p:txBody>
      </p:sp>
      <p:sp>
        <p:nvSpPr>
          <p:cNvPr id="4" name="Content Placeholder 3">
            <a:extLst>
              <a:ext uri="{FF2B5EF4-FFF2-40B4-BE49-F238E27FC236}">
                <a16:creationId xmlns:a16="http://schemas.microsoft.com/office/drawing/2014/main" id="{73B0887E-52B9-9C42-8846-44027EA793B3}"/>
              </a:ext>
            </a:extLst>
          </p:cNvPr>
          <p:cNvSpPr>
            <a:spLocks noGrp="1"/>
          </p:cNvSpPr>
          <p:nvPr>
            <p:ph idx="1"/>
          </p:nvPr>
        </p:nvSpPr>
        <p:spPr>
          <a:xfrm>
            <a:off x="419100" y="1528175"/>
            <a:ext cx="7317014" cy="4648788"/>
          </a:xfrm>
        </p:spPr>
        <p:txBody>
          <a:bodyPr/>
          <a:lstStyle/>
          <a:p>
            <a:r>
              <a:rPr lang="en-US" dirty="0"/>
              <a:t>The café now has locations in multiple countries and must start automating to keep growing. </a:t>
            </a:r>
          </a:p>
          <a:p>
            <a:r>
              <a:rPr lang="en-US" dirty="0"/>
              <a:t>They need a way to consistently deploy, manage, and update café resources across multiple AWS services.</a:t>
            </a:r>
          </a:p>
          <a:p>
            <a:r>
              <a:rPr lang="en-US" dirty="0"/>
              <a:t>They want to be able to reliably create repeatable environments across AWS Regions, to serve both development and production needs.</a:t>
            </a:r>
          </a:p>
        </p:txBody>
      </p:sp>
      <p:sp>
        <p:nvSpPr>
          <p:cNvPr id="8" name="Footer Placeholder 2">
            <a:extLst>
              <a:ext uri="{C183D7F6-B498-43B3-948B-1728B52AA6E4}">
                <adec:decorative xmlns:adec="http://schemas.microsoft.com/office/drawing/2017/decorative" val="1"/>
              </a:ext>
            </a:extLst>
          </p:cNvPr>
          <p:cNvSpPr>
            <a:spLocks noGrp="1"/>
          </p:cNvSpPr>
          <p:nvPr>
            <p:ph type="ftr" sz="quarter" idx="3"/>
          </p:nvPr>
        </p:nvSpPr>
        <p:spPr>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46</a:t>
            </a:fld>
            <a:endParaRPr lang="en-US" dirty="0"/>
          </a:p>
        </p:txBody>
      </p:sp>
      <p:pic>
        <p:nvPicPr>
          <p:cNvPr id="9" name="Picture 8" descr="picture of Sofia">
            <a:extLst>
              <a:ext uri="{FF2B5EF4-FFF2-40B4-BE49-F238E27FC236}">
                <a16:creationId xmlns:a16="http://schemas.microsoft.com/office/drawing/2014/main" id="{6B6CA267-60A0-3440-99E0-043C4C70FD6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153401" y="1528175"/>
            <a:ext cx="2895600" cy="4381424"/>
          </a:xfrm>
          <a:prstGeom prst="rect">
            <a:avLst/>
          </a:prstGeom>
        </p:spPr>
      </p:pic>
    </p:spTree>
    <p:custDataLst>
      <p:tags r:id="rId1"/>
    </p:custDataLst>
    <p:extLst>
      <p:ext uri="{BB962C8B-B14F-4D97-AF65-F5344CB8AC3E}">
        <p14:creationId xmlns:p14="http://schemas.microsoft.com/office/powerpoint/2010/main" val="84077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Tasks</a:t>
            </a:r>
          </a:p>
        </p:txBody>
      </p:sp>
      <p:sp>
        <p:nvSpPr>
          <p:cNvPr id="4" name="Content Placeholder 3">
            <a:extLst>
              <a:ext uri="{FF2B5EF4-FFF2-40B4-BE49-F238E27FC236}">
                <a16:creationId xmlns:a16="http://schemas.microsoft.com/office/drawing/2014/main" id="{03AFCEC2-D04F-8745-A38E-8CA4FC8D684B}"/>
              </a:ext>
            </a:extLst>
          </p:cNvPr>
          <p:cNvSpPr>
            <a:spLocks noGrp="1"/>
          </p:cNvSpPr>
          <p:nvPr>
            <p:ph idx="1"/>
          </p:nvPr>
        </p:nvSpPr>
        <p:spPr/>
        <p:txBody>
          <a:bodyPr/>
          <a:lstStyle/>
          <a:p>
            <a:pPr marL="514350" indent="-514350">
              <a:buFont typeface="+mj-lt"/>
              <a:buAutoNum type="arabicPeriod"/>
            </a:pPr>
            <a:r>
              <a:rPr lang="en-US" dirty="0"/>
              <a:t>Creating an AWS CloudFormation template from scratch</a:t>
            </a:r>
          </a:p>
          <a:p>
            <a:pPr marL="514350" indent="-514350">
              <a:buFont typeface="+mj-lt"/>
              <a:buAutoNum type="arabicPeriod"/>
            </a:pPr>
            <a:r>
              <a:rPr lang="en-US" dirty="0"/>
              <a:t>Configuring the bucket as a website and updating the stack</a:t>
            </a:r>
          </a:p>
          <a:p>
            <a:pPr marL="514350" indent="-514350">
              <a:buFont typeface="+mj-lt"/>
              <a:buAutoNum type="arabicPeriod"/>
            </a:pPr>
            <a:r>
              <a:rPr lang="en-US" dirty="0"/>
              <a:t>Cloning a CodeCommit repository that contains AWS CloudFormation templates</a:t>
            </a:r>
          </a:p>
          <a:p>
            <a:pPr marL="514350" indent="-514350">
              <a:buFont typeface="+mj-lt"/>
              <a:buAutoNum type="arabicPeriod"/>
            </a:pPr>
            <a:r>
              <a:rPr lang="en-US" dirty="0"/>
              <a:t>Creating a new network layer with AWS CloudFormation, CodeCommit, and </a:t>
            </a:r>
            <a:r>
              <a:rPr lang="en-US" dirty="0" err="1"/>
              <a:t>CodePipeline</a:t>
            </a:r>
            <a:endParaRPr lang="en-US" dirty="0"/>
          </a:p>
          <a:p>
            <a:pPr marL="514350" indent="-514350">
              <a:buFont typeface="+mj-lt"/>
              <a:buAutoNum type="arabicPeriod"/>
            </a:pPr>
            <a:r>
              <a:rPr lang="en-US" dirty="0"/>
              <a:t>Updating the network stack </a:t>
            </a:r>
          </a:p>
          <a:p>
            <a:pPr marL="514350" indent="-514350">
              <a:buFont typeface="+mj-lt"/>
              <a:buAutoNum type="arabicPeriod"/>
            </a:pPr>
            <a:r>
              <a:rPr lang="en-US" dirty="0"/>
              <a:t>Defining an EC2 instance resource and creating the application stack </a:t>
            </a:r>
          </a:p>
          <a:p>
            <a:pPr marL="514350" indent="-514350">
              <a:buFont typeface="+mj-lt"/>
              <a:buAutoNum type="arabicPeriod"/>
            </a:pPr>
            <a:r>
              <a:rPr lang="en-US" dirty="0"/>
              <a:t>Duplicating the café network and website to another AWS Region</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spTree>
    <p:custDataLst>
      <p:tags r:id="rId1"/>
    </p:custDataLst>
    <p:extLst>
      <p:ext uri="{BB962C8B-B14F-4D97-AF65-F5344CB8AC3E}">
        <p14:creationId xmlns:p14="http://schemas.microsoft.com/office/powerpoint/2010/main" val="1829483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sp>
        <p:nvSpPr>
          <p:cNvPr id="13" name="TextBox 12">
            <a:extLst>
              <a:ext uri="{FF2B5EF4-FFF2-40B4-BE49-F238E27FC236}">
                <a16:creationId xmlns:a16="http://schemas.microsoft.com/office/drawing/2014/main" id="{EDAB9F1B-109F-0F46-8DDD-54910FF03A22}"/>
              </a:ext>
            </a:extLst>
          </p:cNvPr>
          <p:cNvSpPr txBox="1"/>
          <p:nvPr/>
        </p:nvSpPr>
        <p:spPr>
          <a:xfrm>
            <a:off x="5541686" y="3294086"/>
            <a:ext cx="1495453" cy="566987"/>
          </a:xfrm>
          <a:prstGeom prst="rect">
            <a:avLst/>
          </a:prstGeom>
          <a:noFill/>
        </p:spPr>
        <p:txBody>
          <a:bodyPr wrap="square" lIns="0" tIns="0" rIns="0" bIns="0" rtlCol="0" anchor="t">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CloudFormation templates</a:t>
            </a:r>
          </a:p>
        </p:txBody>
      </p:sp>
      <p:pic>
        <p:nvPicPr>
          <p:cNvPr id="14" name="Graphic 13">
            <a:extLst>
              <a:ext uri="{FF2B5EF4-FFF2-40B4-BE49-F238E27FC236}">
                <a16:creationId xmlns:a16="http://schemas.microsoft.com/office/drawing/2014/main" id="{B9864D24-E60A-C847-8007-3149FEA4240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6744" y="4066004"/>
            <a:ext cx="639624" cy="639624"/>
          </a:xfrm>
          <a:prstGeom prst="rect">
            <a:avLst/>
          </a:prstGeom>
        </p:spPr>
      </p:pic>
      <p:cxnSp>
        <p:nvCxnSpPr>
          <p:cNvPr id="15" name="Straight Arrow Connector 14">
            <a:extLst>
              <a:ext uri="{FF2B5EF4-FFF2-40B4-BE49-F238E27FC236}">
                <a16:creationId xmlns:a16="http://schemas.microsoft.com/office/drawing/2014/main" id="{6DF6C8F3-FA47-8B41-AA71-C1DBF1C4E564}"/>
              </a:ext>
            </a:extLst>
          </p:cNvPr>
          <p:cNvCxnSpPr>
            <a:cxnSpLocks/>
            <a:stCxn id="14" idx="3"/>
            <a:endCxn id="16" idx="1"/>
          </p:cNvCxnSpPr>
          <p:nvPr/>
        </p:nvCxnSpPr>
        <p:spPr>
          <a:xfrm>
            <a:off x="6626368" y="4385816"/>
            <a:ext cx="1188519" cy="2718"/>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41B037F7-9249-D34E-B7B0-76EFE1BEE1B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4887" y="4153584"/>
            <a:ext cx="469900" cy="469900"/>
          </a:xfrm>
          <a:prstGeom prst="rect">
            <a:avLst/>
          </a:prstGeom>
        </p:spPr>
      </p:pic>
      <p:sp>
        <p:nvSpPr>
          <p:cNvPr id="19" name="TextBox 18">
            <a:extLst>
              <a:ext uri="{FF2B5EF4-FFF2-40B4-BE49-F238E27FC236}">
                <a16:creationId xmlns:a16="http://schemas.microsoft.com/office/drawing/2014/main" id="{06C3CDAC-F9FA-FA42-9891-8825DDBEDE99}"/>
              </a:ext>
            </a:extLst>
          </p:cNvPr>
          <p:cNvSpPr txBox="1"/>
          <p:nvPr/>
        </p:nvSpPr>
        <p:spPr>
          <a:xfrm>
            <a:off x="7018847" y="4605151"/>
            <a:ext cx="1206609" cy="398143"/>
          </a:xfrm>
          <a:prstGeom prst="rect">
            <a:avLst/>
          </a:prstGeom>
          <a:noFill/>
        </p:spPr>
        <p:txBody>
          <a:bodyPr wrap="square" lIns="0" tIns="0" rIns="0" bIns="0" rtlCol="0" anchor="t">
            <a:no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cafe network </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stack </a:t>
            </a:r>
          </a:p>
        </p:txBody>
      </p:sp>
      <p:sp>
        <p:nvSpPr>
          <p:cNvPr id="30" name="Rectangle 29">
            <a:extLst>
              <a:ext uri="{FF2B5EF4-FFF2-40B4-BE49-F238E27FC236}">
                <a16:creationId xmlns:a16="http://schemas.microsoft.com/office/drawing/2014/main" id="{00B60B1F-D7CB-4940-8E2D-7808CC8C185D}"/>
              </a:ext>
            </a:extLst>
          </p:cNvPr>
          <p:cNvSpPr/>
          <p:nvPr/>
        </p:nvSpPr>
        <p:spPr>
          <a:xfrm>
            <a:off x="7364320" y="1704993"/>
            <a:ext cx="4071531" cy="44044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2</a:t>
            </a:r>
            <a:endParaRPr lang="en-US" sz="1200" b="1" dirty="0">
              <a:solidFill>
                <a:schemeClr val="accent3"/>
              </a:solidFill>
            </a:endParaRPr>
          </a:p>
        </p:txBody>
      </p:sp>
      <p:pic>
        <p:nvPicPr>
          <p:cNvPr id="31" name="Graphic 30">
            <a:extLst>
              <a:ext uri="{FF2B5EF4-FFF2-40B4-BE49-F238E27FC236}">
                <a16:creationId xmlns:a16="http://schemas.microsoft.com/office/drawing/2014/main" id="{8CB71517-283E-F140-A7AE-63987A6997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4320" y="1704994"/>
            <a:ext cx="330200" cy="330200"/>
          </a:xfrm>
          <a:prstGeom prst="rect">
            <a:avLst/>
          </a:prstGeom>
        </p:spPr>
      </p:pic>
      <p:sp>
        <p:nvSpPr>
          <p:cNvPr id="33" name="Rectangle 32">
            <a:extLst>
              <a:ext uri="{FF2B5EF4-FFF2-40B4-BE49-F238E27FC236}">
                <a16:creationId xmlns:a16="http://schemas.microsoft.com/office/drawing/2014/main" id="{40176595-212A-484D-8CD0-BE7BD1D25D9D}"/>
              </a:ext>
            </a:extLst>
          </p:cNvPr>
          <p:cNvSpPr/>
          <p:nvPr/>
        </p:nvSpPr>
        <p:spPr>
          <a:xfrm>
            <a:off x="8635224" y="3852160"/>
            <a:ext cx="2517727" cy="190269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a:t>
            </a:r>
          </a:p>
        </p:txBody>
      </p:sp>
      <p:pic>
        <p:nvPicPr>
          <p:cNvPr id="35" name="Graphic 34">
            <a:extLst>
              <a:ext uri="{FF2B5EF4-FFF2-40B4-BE49-F238E27FC236}">
                <a16:creationId xmlns:a16="http://schemas.microsoft.com/office/drawing/2014/main" id="{72548453-5124-0947-BC36-33D40FD708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35225" y="3849801"/>
            <a:ext cx="274320" cy="274320"/>
          </a:xfrm>
          <a:prstGeom prst="rect">
            <a:avLst/>
          </a:prstGeom>
        </p:spPr>
      </p:pic>
      <p:sp>
        <p:nvSpPr>
          <p:cNvPr id="43" name="TextBox 42">
            <a:extLst>
              <a:ext uri="{FF2B5EF4-FFF2-40B4-BE49-F238E27FC236}">
                <a16:creationId xmlns:a16="http://schemas.microsoft.com/office/drawing/2014/main" id="{286F8A63-FA58-D845-AE52-36E28112B7B3}"/>
              </a:ext>
            </a:extLst>
          </p:cNvPr>
          <p:cNvSpPr txBox="1"/>
          <p:nvPr/>
        </p:nvSpPr>
        <p:spPr>
          <a:xfrm>
            <a:off x="6124369" y="1790421"/>
            <a:ext cx="1079173" cy="338554"/>
          </a:xfrm>
          <a:prstGeom prst="rect">
            <a:avLst/>
          </a:prstGeom>
          <a:noFill/>
        </p:spPr>
        <p:txBody>
          <a:bodyPr wrap="square" rtlCol="0">
            <a:spAutoFit/>
          </a:bodyPr>
          <a:lstStyle/>
          <a:p>
            <a:pPr algn="ctr"/>
            <a:r>
              <a:rPr lang="en-US" sz="1600" dirty="0" err="1"/>
              <a:t>CafeRole</a:t>
            </a:r>
            <a:endParaRPr lang="en-US" sz="1600" dirty="0"/>
          </a:p>
        </p:txBody>
      </p:sp>
      <p:pic>
        <p:nvPicPr>
          <p:cNvPr id="44" name="Graphic 43">
            <a:extLst>
              <a:ext uri="{FF2B5EF4-FFF2-40B4-BE49-F238E27FC236}">
                <a16:creationId xmlns:a16="http://schemas.microsoft.com/office/drawing/2014/main" id="{BA58182C-2289-6E4F-A77F-87171B8968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74275" y="1407002"/>
            <a:ext cx="469900" cy="469900"/>
          </a:xfrm>
          <a:prstGeom prst="rect">
            <a:avLst/>
          </a:prstGeom>
        </p:spPr>
      </p:pic>
      <p:sp>
        <p:nvSpPr>
          <p:cNvPr id="45" name="TextBox 44">
            <a:extLst>
              <a:ext uri="{FF2B5EF4-FFF2-40B4-BE49-F238E27FC236}">
                <a16:creationId xmlns:a16="http://schemas.microsoft.com/office/drawing/2014/main" id="{9C7302C7-B4FA-234E-B8A1-B0E045084DAB}"/>
              </a:ext>
            </a:extLst>
          </p:cNvPr>
          <p:cNvSpPr txBox="1"/>
          <p:nvPr/>
        </p:nvSpPr>
        <p:spPr>
          <a:xfrm>
            <a:off x="10083777" y="2070160"/>
            <a:ext cx="1202522" cy="1077218"/>
          </a:xfrm>
          <a:prstGeom prst="rect">
            <a:avLst/>
          </a:prstGeom>
          <a:noFill/>
        </p:spPr>
        <p:txBody>
          <a:bodyPr wrap="square" rtlCol="0">
            <a:spAutoFit/>
          </a:bodyPr>
          <a:lstStyle/>
          <a:p>
            <a:pPr algn="ctr"/>
            <a:r>
              <a:rPr lang="en-US" sz="1600" dirty="0"/>
              <a:t>Systems Manager Parameter Store</a:t>
            </a:r>
          </a:p>
        </p:txBody>
      </p:sp>
      <p:pic>
        <p:nvPicPr>
          <p:cNvPr id="46" name="Graphic 45">
            <a:extLst>
              <a:ext uri="{FF2B5EF4-FFF2-40B4-BE49-F238E27FC236}">
                <a16:creationId xmlns:a16="http://schemas.microsoft.com/office/drawing/2014/main" id="{D28F7415-95DA-8649-8669-617A750547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2125" y="2192989"/>
            <a:ext cx="469900" cy="469900"/>
          </a:xfrm>
          <a:prstGeom prst="rect">
            <a:avLst/>
          </a:prstGeom>
        </p:spPr>
      </p:pic>
      <p:sp>
        <p:nvSpPr>
          <p:cNvPr id="47" name="Rectangle 46">
            <a:extLst>
              <a:ext uri="{FF2B5EF4-FFF2-40B4-BE49-F238E27FC236}">
                <a16:creationId xmlns:a16="http://schemas.microsoft.com/office/drawing/2014/main" id="{1C084217-6993-634A-B1FD-C0BA1E90A2DD}"/>
              </a:ext>
            </a:extLst>
          </p:cNvPr>
          <p:cNvSpPr/>
          <p:nvPr/>
        </p:nvSpPr>
        <p:spPr>
          <a:xfrm>
            <a:off x="8271776" y="3501468"/>
            <a:ext cx="2908670" cy="225338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Cafe VPC</a:t>
            </a:r>
          </a:p>
        </p:txBody>
      </p:sp>
      <p:pic>
        <p:nvPicPr>
          <p:cNvPr id="48" name="Graphic 47">
            <a:extLst>
              <a:ext uri="{FF2B5EF4-FFF2-40B4-BE49-F238E27FC236}">
                <a16:creationId xmlns:a16="http://schemas.microsoft.com/office/drawing/2014/main" id="{F0A5D7D3-E85D-4844-9E64-A23305F86D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71776" y="3501468"/>
            <a:ext cx="330200" cy="330200"/>
          </a:xfrm>
          <a:prstGeom prst="rect">
            <a:avLst/>
          </a:prstGeom>
        </p:spPr>
      </p:pic>
      <p:pic>
        <p:nvPicPr>
          <p:cNvPr id="53" name="Graphic 52">
            <a:extLst>
              <a:ext uri="{FF2B5EF4-FFF2-40B4-BE49-F238E27FC236}">
                <a16:creationId xmlns:a16="http://schemas.microsoft.com/office/drawing/2014/main" id="{C1F2167B-1FED-A941-A2B8-503C1259FC9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1563" y="5194881"/>
            <a:ext cx="469900" cy="469900"/>
          </a:xfrm>
          <a:prstGeom prst="rect">
            <a:avLst/>
          </a:prstGeom>
        </p:spPr>
      </p:pic>
      <p:sp>
        <p:nvSpPr>
          <p:cNvPr id="54" name="TextBox 53">
            <a:extLst>
              <a:ext uri="{FF2B5EF4-FFF2-40B4-BE49-F238E27FC236}">
                <a16:creationId xmlns:a16="http://schemas.microsoft.com/office/drawing/2014/main" id="{8E5E9AAB-038A-AB4E-9C4B-949A37C6ACA9}"/>
              </a:ext>
            </a:extLst>
          </p:cNvPr>
          <p:cNvSpPr txBox="1"/>
          <p:nvPr/>
        </p:nvSpPr>
        <p:spPr>
          <a:xfrm>
            <a:off x="7279537" y="5651436"/>
            <a:ext cx="962569" cy="503061"/>
          </a:xfrm>
          <a:prstGeom prst="rect">
            <a:avLst/>
          </a:prstGeom>
          <a:noFill/>
        </p:spPr>
        <p:txBody>
          <a:bodyPr wrap="square" lIns="0" tIns="0" rIns="0" bIns="0" rtlCol="0" anchor="t">
            <a:no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cafe app </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stack </a:t>
            </a:r>
          </a:p>
        </p:txBody>
      </p:sp>
      <p:sp>
        <p:nvSpPr>
          <p:cNvPr id="55" name="TextBox 54">
            <a:extLst>
              <a:ext uri="{FF2B5EF4-FFF2-40B4-BE49-F238E27FC236}">
                <a16:creationId xmlns:a16="http://schemas.microsoft.com/office/drawing/2014/main" id="{78AC9DDB-24B2-2D48-9CE3-EAAAF13CE2C9}"/>
              </a:ext>
            </a:extLst>
          </p:cNvPr>
          <p:cNvSpPr txBox="1"/>
          <p:nvPr/>
        </p:nvSpPr>
        <p:spPr>
          <a:xfrm>
            <a:off x="10414744" y="3187380"/>
            <a:ext cx="966109" cy="584775"/>
          </a:xfrm>
          <a:prstGeom prst="rect">
            <a:avLst/>
          </a:prstGeom>
          <a:noFill/>
        </p:spPr>
        <p:txBody>
          <a:bodyPr wrap="square" rtlCol="0">
            <a:spAutoFit/>
          </a:bodyPr>
          <a:lstStyle/>
          <a:p>
            <a:r>
              <a:rPr lang="en-US" sz="1600" dirty="0"/>
              <a:t>Internet </a:t>
            </a:r>
          </a:p>
          <a:p>
            <a:r>
              <a:rPr lang="en-US" sz="1600" dirty="0"/>
              <a:t>gateway</a:t>
            </a:r>
          </a:p>
        </p:txBody>
      </p:sp>
      <p:pic>
        <p:nvPicPr>
          <p:cNvPr id="56" name="Graphic 55">
            <a:extLst>
              <a:ext uri="{FF2B5EF4-FFF2-40B4-BE49-F238E27FC236}">
                <a16:creationId xmlns:a16="http://schemas.microsoft.com/office/drawing/2014/main" id="{A66067A8-6E5C-4C47-8270-46A72DBC731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549" y="3255842"/>
            <a:ext cx="469900" cy="469900"/>
          </a:xfrm>
          <a:prstGeom prst="rect">
            <a:avLst/>
          </a:prstGeom>
        </p:spPr>
      </p:pic>
      <p:pic>
        <p:nvPicPr>
          <p:cNvPr id="57" name="Graphic 56">
            <a:extLst>
              <a:ext uri="{FF2B5EF4-FFF2-40B4-BE49-F238E27FC236}">
                <a16:creationId xmlns:a16="http://schemas.microsoft.com/office/drawing/2014/main" id="{A344E266-BDDA-5949-9774-7BD70FCD5E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5743" y="5105243"/>
            <a:ext cx="639624" cy="639624"/>
          </a:xfrm>
          <a:prstGeom prst="rect">
            <a:avLst/>
          </a:prstGeom>
        </p:spPr>
      </p:pic>
      <p:cxnSp>
        <p:nvCxnSpPr>
          <p:cNvPr id="58" name="Straight Arrow Connector 57">
            <a:extLst>
              <a:ext uri="{FF2B5EF4-FFF2-40B4-BE49-F238E27FC236}">
                <a16:creationId xmlns:a16="http://schemas.microsoft.com/office/drawing/2014/main" id="{432E038B-B71D-0B47-9B95-977C05C22413}"/>
              </a:ext>
            </a:extLst>
          </p:cNvPr>
          <p:cNvCxnSpPr>
            <a:cxnSpLocks/>
            <a:stCxn id="57" idx="3"/>
            <a:endCxn id="53" idx="1"/>
          </p:cNvCxnSpPr>
          <p:nvPr/>
        </p:nvCxnSpPr>
        <p:spPr>
          <a:xfrm>
            <a:off x="6635367" y="5425055"/>
            <a:ext cx="1156196" cy="4776"/>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a:extLst>
              <a:ext uri="{FF2B5EF4-FFF2-40B4-BE49-F238E27FC236}">
                <a16:creationId xmlns:a16="http://schemas.microsoft.com/office/drawing/2014/main" id="{13676ABF-A402-964B-BD4F-A52FF0A9158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9601" y="2183450"/>
            <a:ext cx="639624" cy="639624"/>
          </a:xfrm>
          <a:prstGeom prst="rect">
            <a:avLst/>
          </a:prstGeom>
        </p:spPr>
      </p:pic>
      <p:cxnSp>
        <p:nvCxnSpPr>
          <p:cNvPr id="60" name="Straight Arrow Connector 59">
            <a:extLst>
              <a:ext uri="{FF2B5EF4-FFF2-40B4-BE49-F238E27FC236}">
                <a16:creationId xmlns:a16="http://schemas.microsoft.com/office/drawing/2014/main" id="{2E3ACD61-4338-454D-A64C-BB82527197BF}"/>
              </a:ext>
            </a:extLst>
          </p:cNvPr>
          <p:cNvCxnSpPr>
            <a:cxnSpLocks/>
            <a:stCxn id="59" idx="1"/>
            <a:endCxn id="89" idx="3"/>
          </p:cNvCxnSpPr>
          <p:nvPr/>
        </p:nvCxnSpPr>
        <p:spPr>
          <a:xfrm flipH="1" flipV="1">
            <a:off x="4912370" y="2499223"/>
            <a:ext cx="1057231" cy="4039"/>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F4728BDB-828E-E34F-9097-F3D1EBB9DB67}"/>
              </a:ext>
            </a:extLst>
          </p:cNvPr>
          <p:cNvSpPr/>
          <p:nvPr/>
        </p:nvSpPr>
        <p:spPr>
          <a:xfrm>
            <a:off x="8115926" y="3179205"/>
            <a:ext cx="3157195" cy="270206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72" name="Rectangle 71">
            <a:extLst>
              <a:ext uri="{FF2B5EF4-FFF2-40B4-BE49-F238E27FC236}">
                <a16:creationId xmlns:a16="http://schemas.microsoft.com/office/drawing/2014/main" id="{31CC597A-B7C9-9F43-B8F4-18BEACBA183F}"/>
              </a:ext>
            </a:extLst>
          </p:cNvPr>
          <p:cNvSpPr/>
          <p:nvPr/>
        </p:nvSpPr>
        <p:spPr>
          <a:xfrm>
            <a:off x="805926" y="1714544"/>
            <a:ext cx="4408580" cy="44044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1</a:t>
            </a:r>
            <a:endParaRPr lang="en-US" sz="1200" b="1" dirty="0">
              <a:solidFill>
                <a:schemeClr val="accent3"/>
              </a:solidFill>
            </a:endParaRPr>
          </a:p>
        </p:txBody>
      </p:sp>
      <p:pic>
        <p:nvPicPr>
          <p:cNvPr id="73" name="Graphic 72">
            <a:extLst>
              <a:ext uri="{FF2B5EF4-FFF2-40B4-BE49-F238E27FC236}">
                <a16:creationId xmlns:a16="http://schemas.microsoft.com/office/drawing/2014/main" id="{083ECE83-61C8-3740-A3E7-42AAB24A74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5926" y="1714545"/>
            <a:ext cx="330200" cy="330200"/>
          </a:xfrm>
          <a:prstGeom prst="rect">
            <a:avLst/>
          </a:prstGeom>
        </p:spPr>
      </p:pic>
      <p:sp>
        <p:nvSpPr>
          <p:cNvPr id="74" name="Rectangle 73">
            <a:extLst>
              <a:ext uri="{FF2B5EF4-FFF2-40B4-BE49-F238E27FC236}">
                <a16:creationId xmlns:a16="http://schemas.microsoft.com/office/drawing/2014/main" id="{C50B92F9-0FF4-0A4F-98EA-EB746C88FE6A}"/>
              </a:ext>
            </a:extLst>
          </p:cNvPr>
          <p:cNvSpPr/>
          <p:nvPr/>
        </p:nvSpPr>
        <p:spPr>
          <a:xfrm>
            <a:off x="1418462" y="3861711"/>
            <a:ext cx="2517727" cy="190269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a:t>
            </a:r>
          </a:p>
        </p:txBody>
      </p:sp>
      <p:pic>
        <p:nvPicPr>
          <p:cNvPr id="75" name="Graphic 74">
            <a:extLst>
              <a:ext uri="{FF2B5EF4-FFF2-40B4-BE49-F238E27FC236}">
                <a16:creationId xmlns:a16="http://schemas.microsoft.com/office/drawing/2014/main" id="{16B04D98-6C78-B741-980F-E3E451BD23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8463" y="3859352"/>
            <a:ext cx="274320" cy="274320"/>
          </a:xfrm>
          <a:prstGeom prst="rect">
            <a:avLst/>
          </a:prstGeom>
        </p:spPr>
      </p:pic>
      <p:pic>
        <p:nvPicPr>
          <p:cNvPr id="76" name="Graphic 75">
            <a:extLst>
              <a:ext uri="{FF2B5EF4-FFF2-40B4-BE49-F238E27FC236}">
                <a16:creationId xmlns:a16="http://schemas.microsoft.com/office/drawing/2014/main" id="{1E85B50A-036A-194A-9206-A1F6E5E70E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27872" y="4607993"/>
            <a:ext cx="330200" cy="330200"/>
          </a:xfrm>
          <a:prstGeom prst="rect">
            <a:avLst/>
          </a:prstGeom>
        </p:spPr>
      </p:pic>
      <p:sp>
        <p:nvSpPr>
          <p:cNvPr id="77" name="Rectangle 76">
            <a:extLst>
              <a:ext uri="{FF2B5EF4-FFF2-40B4-BE49-F238E27FC236}">
                <a16:creationId xmlns:a16="http://schemas.microsoft.com/office/drawing/2014/main" id="{6970A1EF-0866-1241-9EA1-D31A6114B8BF}"/>
              </a:ext>
            </a:extLst>
          </p:cNvPr>
          <p:cNvSpPr/>
          <p:nvPr/>
        </p:nvSpPr>
        <p:spPr>
          <a:xfrm>
            <a:off x="1727871" y="4597482"/>
            <a:ext cx="1812553" cy="87872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D86613"/>
                </a:solidFill>
              </a:rPr>
              <a:t>EC2 instance</a:t>
            </a:r>
          </a:p>
        </p:txBody>
      </p:sp>
      <p:sp>
        <p:nvSpPr>
          <p:cNvPr id="78" name="TextBox 77">
            <a:extLst>
              <a:ext uri="{FF2B5EF4-FFF2-40B4-BE49-F238E27FC236}">
                <a16:creationId xmlns:a16="http://schemas.microsoft.com/office/drawing/2014/main" id="{979090E6-27F3-B248-B3D4-56945FB491D6}"/>
              </a:ext>
            </a:extLst>
          </p:cNvPr>
          <p:cNvSpPr txBox="1"/>
          <p:nvPr/>
        </p:nvSpPr>
        <p:spPr>
          <a:xfrm>
            <a:off x="1805003" y="4891430"/>
            <a:ext cx="1993935" cy="584775"/>
          </a:xfrm>
          <a:prstGeom prst="rect">
            <a:avLst/>
          </a:prstGeom>
          <a:noFill/>
        </p:spPr>
        <p:txBody>
          <a:bodyPr wrap="square" rtlCol="0">
            <a:spAutoFit/>
          </a:bodyPr>
          <a:lstStyle/>
          <a:p>
            <a:r>
              <a:rPr lang="en-US" sz="1600" dirty="0"/>
              <a:t>Configured as </a:t>
            </a:r>
          </a:p>
          <a:p>
            <a:r>
              <a:rPr lang="en-US" sz="1600" dirty="0"/>
              <a:t>dynamic website.</a:t>
            </a:r>
          </a:p>
        </p:txBody>
      </p:sp>
      <p:sp>
        <p:nvSpPr>
          <p:cNvPr id="79" name="TextBox 78">
            <a:extLst>
              <a:ext uri="{FF2B5EF4-FFF2-40B4-BE49-F238E27FC236}">
                <a16:creationId xmlns:a16="http://schemas.microsoft.com/office/drawing/2014/main" id="{9DA7C08A-8DCA-5742-8B08-94FCA4211068}"/>
              </a:ext>
            </a:extLst>
          </p:cNvPr>
          <p:cNvSpPr txBox="1"/>
          <p:nvPr/>
        </p:nvSpPr>
        <p:spPr>
          <a:xfrm>
            <a:off x="1281381" y="2179411"/>
            <a:ext cx="1202522" cy="1077218"/>
          </a:xfrm>
          <a:prstGeom prst="rect">
            <a:avLst/>
          </a:prstGeom>
          <a:noFill/>
        </p:spPr>
        <p:txBody>
          <a:bodyPr wrap="square" rtlCol="0">
            <a:spAutoFit/>
          </a:bodyPr>
          <a:lstStyle/>
          <a:p>
            <a:pPr algn="ctr"/>
            <a:r>
              <a:rPr lang="en-US" sz="1600" dirty="0"/>
              <a:t>Systems Manager Parameter Store</a:t>
            </a:r>
          </a:p>
        </p:txBody>
      </p:sp>
      <p:pic>
        <p:nvPicPr>
          <p:cNvPr id="80" name="Graphic 79">
            <a:extLst>
              <a:ext uri="{FF2B5EF4-FFF2-40B4-BE49-F238E27FC236}">
                <a16:creationId xmlns:a16="http://schemas.microsoft.com/office/drawing/2014/main" id="{65BD9CBD-67DB-004B-BA05-920985E64E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5701" y="2367008"/>
            <a:ext cx="469900" cy="469900"/>
          </a:xfrm>
          <a:prstGeom prst="rect">
            <a:avLst/>
          </a:prstGeom>
        </p:spPr>
      </p:pic>
      <p:sp>
        <p:nvSpPr>
          <p:cNvPr id="81" name="Rectangle 80">
            <a:extLst>
              <a:ext uri="{FF2B5EF4-FFF2-40B4-BE49-F238E27FC236}">
                <a16:creationId xmlns:a16="http://schemas.microsoft.com/office/drawing/2014/main" id="{830A6FDE-E6CD-2F4C-8BEE-09E4C840C447}"/>
              </a:ext>
            </a:extLst>
          </p:cNvPr>
          <p:cNvSpPr/>
          <p:nvPr/>
        </p:nvSpPr>
        <p:spPr>
          <a:xfrm>
            <a:off x="1055014" y="3511018"/>
            <a:ext cx="2908670" cy="246001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Cafe VPC</a:t>
            </a:r>
          </a:p>
        </p:txBody>
      </p:sp>
      <p:pic>
        <p:nvPicPr>
          <p:cNvPr id="82" name="Graphic 81">
            <a:extLst>
              <a:ext uri="{FF2B5EF4-FFF2-40B4-BE49-F238E27FC236}">
                <a16:creationId xmlns:a16="http://schemas.microsoft.com/office/drawing/2014/main" id="{53C673DE-7C6D-B04E-9C1B-65B4C18194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5014" y="3511019"/>
            <a:ext cx="330200" cy="330200"/>
          </a:xfrm>
          <a:prstGeom prst="rect">
            <a:avLst/>
          </a:prstGeom>
        </p:spPr>
      </p:pic>
      <p:pic>
        <p:nvPicPr>
          <p:cNvPr id="83" name="Graphic 82">
            <a:extLst>
              <a:ext uri="{FF2B5EF4-FFF2-40B4-BE49-F238E27FC236}">
                <a16:creationId xmlns:a16="http://schemas.microsoft.com/office/drawing/2014/main" id="{EB75C604-B483-5C41-B7A8-0370A51B43B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50763" y="2325914"/>
            <a:ext cx="469900" cy="469900"/>
          </a:xfrm>
          <a:prstGeom prst="rect">
            <a:avLst/>
          </a:prstGeom>
        </p:spPr>
      </p:pic>
      <p:sp>
        <p:nvSpPr>
          <p:cNvPr id="84" name="TextBox 83">
            <a:extLst>
              <a:ext uri="{FF2B5EF4-FFF2-40B4-BE49-F238E27FC236}">
                <a16:creationId xmlns:a16="http://schemas.microsoft.com/office/drawing/2014/main" id="{92CA2E5A-52E6-D241-8EFE-F940AAD44CBA}"/>
              </a:ext>
            </a:extLst>
          </p:cNvPr>
          <p:cNvSpPr txBox="1"/>
          <p:nvPr/>
        </p:nvSpPr>
        <p:spPr>
          <a:xfrm>
            <a:off x="3000328" y="2215727"/>
            <a:ext cx="1488658" cy="830997"/>
          </a:xfrm>
          <a:prstGeom prst="rect">
            <a:avLst/>
          </a:prstGeom>
          <a:noFill/>
        </p:spPr>
        <p:txBody>
          <a:bodyPr wrap="square" rtlCol="0">
            <a:spAutoFit/>
          </a:bodyPr>
          <a:lstStyle/>
          <a:p>
            <a:r>
              <a:rPr lang="en-US" sz="1600" dirty="0"/>
              <a:t>S3 bucket configured as static website</a:t>
            </a:r>
          </a:p>
        </p:txBody>
      </p:sp>
      <p:sp>
        <p:nvSpPr>
          <p:cNvPr id="86" name="TextBox 85">
            <a:extLst>
              <a:ext uri="{FF2B5EF4-FFF2-40B4-BE49-F238E27FC236}">
                <a16:creationId xmlns:a16="http://schemas.microsoft.com/office/drawing/2014/main" id="{00051837-5678-E64A-ACB6-799CE9E0B3FE}"/>
              </a:ext>
            </a:extLst>
          </p:cNvPr>
          <p:cNvSpPr txBox="1"/>
          <p:nvPr/>
        </p:nvSpPr>
        <p:spPr>
          <a:xfrm>
            <a:off x="3197982" y="3196931"/>
            <a:ext cx="1769070" cy="584775"/>
          </a:xfrm>
          <a:prstGeom prst="rect">
            <a:avLst/>
          </a:prstGeom>
          <a:noFill/>
        </p:spPr>
        <p:txBody>
          <a:bodyPr wrap="square" rtlCol="0">
            <a:spAutoFit/>
          </a:bodyPr>
          <a:lstStyle/>
          <a:p>
            <a:r>
              <a:rPr lang="en-US" sz="1600" dirty="0"/>
              <a:t>Internet </a:t>
            </a:r>
          </a:p>
          <a:p>
            <a:r>
              <a:rPr lang="en-US" sz="1600" dirty="0"/>
              <a:t>gateway</a:t>
            </a:r>
          </a:p>
        </p:txBody>
      </p:sp>
      <p:pic>
        <p:nvPicPr>
          <p:cNvPr id="87" name="Graphic 86">
            <a:extLst>
              <a:ext uri="{FF2B5EF4-FFF2-40B4-BE49-F238E27FC236}">
                <a16:creationId xmlns:a16="http://schemas.microsoft.com/office/drawing/2014/main" id="{0C0210AA-93DF-C148-9FCC-06937CC13BE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65787" y="3265393"/>
            <a:ext cx="469900" cy="469900"/>
          </a:xfrm>
          <a:prstGeom prst="rect">
            <a:avLst/>
          </a:prstGeom>
        </p:spPr>
      </p:pic>
      <p:sp>
        <p:nvSpPr>
          <p:cNvPr id="88" name="TextBox 87">
            <a:extLst>
              <a:ext uri="{FF2B5EF4-FFF2-40B4-BE49-F238E27FC236}">
                <a16:creationId xmlns:a16="http://schemas.microsoft.com/office/drawing/2014/main" id="{C472DA16-DCA0-664D-B383-E754EBB2B748}"/>
              </a:ext>
            </a:extLst>
          </p:cNvPr>
          <p:cNvSpPr txBox="1"/>
          <p:nvPr/>
        </p:nvSpPr>
        <p:spPr>
          <a:xfrm>
            <a:off x="4717628" y="2722237"/>
            <a:ext cx="649425" cy="566986"/>
          </a:xfrm>
          <a:prstGeom prst="rect">
            <a:avLst/>
          </a:prstGeom>
          <a:noFill/>
        </p:spPr>
        <p:txBody>
          <a:bodyPr wrap="square" lIns="0" tIns="0" rIns="0" bIns="0" rtlCol="0" anchor="t">
            <a:no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S3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stack</a:t>
            </a:r>
          </a:p>
        </p:txBody>
      </p:sp>
      <p:pic>
        <p:nvPicPr>
          <p:cNvPr id="89" name="Graphic 88">
            <a:extLst>
              <a:ext uri="{FF2B5EF4-FFF2-40B4-BE49-F238E27FC236}">
                <a16:creationId xmlns:a16="http://schemas.microsoft.com/office/drawing/2014/main" id="{12FD1504-6B7A-2B4F-94DA-EFFFEDB904C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2470" y="2264273"/>
            <a:ext cx="469900" cy="469900"/>
          </a:xfrm>
          <a:prstGeom prst="rect">
            <a:avLst/>
          </a:prstGeom>
        </p:spPr>
      </p:pic>
      <p:sp>
        <p:nvSpPr>
          <p:cNvPr id="90" name="Rectangle 89">
            <a:extLst>
              <a:ext uri="{FF2B5EF4-FFF2-40B4-BE49-F238E27FC236}">
                <a16:creationId xmlns:a16="http://schemas.microsoft.com/office/drawing/2014/main" id="{26FF2D01-97CB-5443-9998-70961815148C}"/>
              </a:ext>
            </a:extLst>
          </p:cNvPr>
          <p:cNvSpPr/>
          <p:nvPr/>
        </p:nvSpPr>
        <p:spPr>
          <a:xfrm>
            <a:off x="2454830" y="2198139"/>
            <a:ext cx="2201320" cy="78017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91" name="Rectangle 90">
            <a:extLst>
              <a:ext uri="{FF2B5EF4-FFF2-40B4-BE49-F238E27FC236}">
                <a16:creationId xmlns:a16="http://schemas.microsoft.com/office/drawing/2014/main" id="{7F187F6B-1986-8741-AA7B-946B6391C51C}"/>
              </a:ext>
            </a:extLst>
          </p:cNvPr>
          <p:cNvSpPr/>
          <p:nvPr/>
        </p:nvSpPr>
        <p:spPr>
          <a:xfrm>
            <a:off x="990294" y="3188756"/>
            <a:ext cx="3066065" cy="284628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pic>
        <p:nvPicPr>
          <p:cNvPr id="93" name="Graphic 92">
            <a:extLst>
              <a:ext uri="{FF2B5EF4-FFF2-40B4-BE49-F238E27FC236}">
                <a16:creationId xmlns:a16="http://schemas.microsoft.com/office/drawing/2014/main" id="{3213BBC4-C9A9-294E-B592-626D1A4D1AD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0597" y="4142409"/>
            <a:ext cx="469900" cy="469900"/>
          </a:xfrm>
          <a:prstGeom prst="rect">
            <a:avLst/>
          </a:prstGeom>
        </p:spPr>
      </p:pic>
      <p:sp>
        <p:nvSpPr>
          <p:cNvPr id="94" name="TextBox 93">
            <a:extLst>
              <a:ext uri="{FF2B5EF4-FFF2-40B4-BE49-F238E27FC236}">
                <a16:creationId xmlns:a16="http://schemas.microsoft.com/office/drawing/2014/main" id="{6FCDAA8B-24ED-6741-97EF-00D544A85DD8}"/>
              </a:ext>
            </a:extLst>
          </p:cNvPr>
          <p:cNvSpPr txBox="1"/>
          <p:nvPr/>
        </p:nvSpPr>
        <p:spPr>
          <a:xfrm>
            <a:off x="4115125" y="4588142"/>
            <a:ext cx="1298479" cy="437603"/>
          </a:xfrm>
          <a:prstGeom prst="rect">
            <a:avLst/>
          </a:prstGeom>
          <a:solidFill>
            <a:schemeClr val="bg1"/>
          </a:solidFill>
        </p:spPr>
        <p:txBody>
          <a:bodyPr wrap="square" lIns="0" tIns="0" rIns="0" bIns="0" rtlCol="0" anchor="t">
            <a:no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cafe network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stack </a:t>
            </a:r>
          </a:p>
        </p:txBody>
      </p:sp>
      <p:pic>
        <p:nvPicPr>
          <p:cNvPr id="95" name="Graphic 94">
            <a:extLst>
              <a:ext uri="{FF2B5EF4-FFF2-40B4-BE49-F238E27FC236}">
                <a16:creationId xmlns:a16="http://schemas.microsoft.com/office/drawing/2014/main" id="{DEAEC111-88BA-DF45-8BAC-9A8E104A4AB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4656" y="5194881"/>
            <a:ext cx="469900" cy="469900"/>
          </a:xfrm>
          <a:prstGeom prst="rect">
            <a:avLst/>
          </a:prstGeom>
        </p:spPr>
      </p:pic>
      <p:sp>
        <p:nvSpPr>
          <p:cNvPr id="96" name="TextBox 95">
            <a:extLst>
              <a:ext uri="{FF2B5EF4-FFF2-40B4-BE49-F238E27FC236}">
                <a16:creationId xmlns:a16="http://schemas.microsoft.com/office/drawing/2014/main" id="{C3D941BC-B708-474F-A667-F70B6452D1A0}"/>
              </a:ext>
            </a:extLst>
          </p:cNvPr>
          <p:cNvSpPr txBox="1"/>
          <p:nvPr/>
        </p:nvSpPr>
        <p:spPr>
          <a:xfrm>
            <a:off x="4112253" y="5621032"/>
            <a:ext cx="1031594" cy="503061"/>
          </a:xfrm>
          <a:prstGeom prst="rect">
            <a:avLst/>
          </a:prstGeom>
          <a:noFill/>
        </p:spPr>
        <p:txBody>
          <a:bodyPr wrap="square" lIns="0" tIns="0" rIns="0" bIns="0" rtlCol="0" anchor="t">
            <a:no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cafe app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stack </a:t>
            </a:r>
          </a:p>
        </p:txBody>
      </p:sp>
      <p:cxnSp>
        <p:nvCxnSpPr>
          <p:cNvPr id="97" name="Straight Arrow Connector 96">
            <a:extLst>
              <a:ext uri="{FF2B5EF4-FFF2-40B4-BE49-F238E27FC236}">
                <a16:creationId xmlns:a16="http://schemas.microsoft.com/office/drawing/2014/main" id="{8F27BFF8-4A66-F74D-83C7-8BB12B21A0D8}"/>
              </a:ext>
            </a:extLst>
          </p:cNvPr>
          <p:cNvCxnSpPr>
            <a:cxnSpLocks/>
            <a:stCxn id="14" idx="1"/>
            <a:endCxn id="93" idx="3"/>
          </p:cNvCxnSpPr>
          <p:nvPr/>
        </p:nvCxnSpPr>
        <p:spPr>
          <a:xfrm flipH="1" flipV="1">
            <a:off x="4440497" y="4377359"/>
            <a:ext cx="1546247" cy="8457"/>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A6810C2C-5590-EA4F-B620-DC1BB58AF8F1}"/>
              </a:ext>
            </a:extLst>
          </p:cNvPr>
          <p:cNvCxnSpPr>
            <a:cxnSpLocks/>
            <a:stCxn id="57" idx="1"/>
            <a:endCxn id="95" idx="3"/>
          </p:cNvCxnSpPr>
          <p:nvPr/>
        </p:nvCxnSpPr>
        <p:spPr>
          <a:xfrm flipH="1">
            <a:off x="4454556" y="5425055"/>
            <a:ext cx="1541187" cy="4776"/>
          </a:xfrm>
          <a:prstGeom prst="straightConnector1">
            <a:avLst/>
          </a:prstGeom>
          <a:ln w="34925">
            <a:solidFill>
              <a:schemeClr val="tx1">
                <a:alpha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6E05CC68-DDC5-E24C-A89A-DB67DCFFEB58}"/>
              </a:ext>
            </a:extLst>
          </p:cNvPr>
          <p:cNvSpPr/>
          <p:nvPr/>
        </p:nvSpPr>
        <p:spPr>
          <a:xfrm>
            <a:off x="464818" y="1277173"/>
            <a:ext cx="11111485" cy="49773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112" name="Graphic 111">
            <a:extLst>
              <a:ext uri="{FF2B5EF4-FFF2-40B4-BE49-F238E27FC236}">
                <a16:creationId xmlns:a16="http://schemas.microsoft.com/office/drawing/2014/main" id="{665F6925-7CC7-004E-AFB6-FAB56E6F3F2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4819" y="1277172"/>
            <a:ext cx="330200" cy="307388"/>
          </a:xfrm>
          <a:prstGeom prst="rect">
            <a:avLst/>
          </a:prstGeom>
        </p:spPr>
      </p:pic>
      <p:sp>
        <p:nvSpPr>
          <p:cNvPr id="115" name="Rectangle 114">
            <a:extLst>
              <a:ext uri="{FF2B5EF4-FFF2-40B4-BE49-F238E27FC236}">
                <a16:creationId xmlns:a16="http://schemas.microsoft.com/office/drawing/2014/main" id="{EF50958F-BDFD-FC42-9424-6E8663DF4B2F}"/>
              </a:ext>
            </a:extLst>
          </p:cNvPr>
          <p:cNvSpPr/>
          <p:nvPr/>
        </p:nvSpPr>
        <p:spPr>
          <a:xfrm>
            <a:off x="1500011" y="4265973"/>
            <a:ext cx="2265524" cy="131485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16" name="TextBox 115">
            <a:extLst>
              <a:ext uri="{FF2B5EF4-FFF2-40B4-BE49-F238E27FC236}">
                <a16:creationId xmlns:a16="http://schemas.microsoft.com/office/drawing/2014/main" id="{57E564F8-424F-7044-A3FE-32017B12384D}"/>
              </a:ext>
            </a:extLst>
          </p:cNvPr>
          <p:cNvSpPr txBox="1"/>
          <p:nvPr/>
        </p:nvSpPr>
        <p:spPr>
          <a:xfrm>
            <a:off x="1658969" y="4269974"/>
            <a:ext cx="18181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117" name="Graphic 116">
            <a:extLst>
              <a:ext uri="{FF2B5EF4-FFF2-40B4-BE49-F238E27FC236}">
                <a16:creationId xmlns:a16="http://schemas.microsoft.com/office/drawing/2014/main" id="{4907937A-2104-EE4F-AB18-D9777B4FBC0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04043" y="4551658"/>
            <a:ext cx="330200" cy="330200"/>
          </a:xfrm>
          <a:prstGeom prst="rect">
            <a:avLst/>
          </a:prstGeom>
        </p:spPr>
      </p:pic>
      <p:sp>
        <p:nvSpPr>
          <p:cNvPr id="118" name="Rectangle 117">
            <a:extLst>
              <a:ext uri="{FF2B5EF4-FFF2-40B4-BE49-F238E27FC236}">
                <a16:creationId xmlns:a16="http://schemas.microsoft.com/office/drawing/2014/main" id="{1E2FB90C-08EE-2F40-8648-D862A24F8D0A}"/>
              </a:ext>
            </a:extLst>
          </p:cNvPr>
          <p:cNvSpPr/>
          <p:nvPr/>
        </p:nvSpPr>
        <p:spPr>
          <a:xfrm>
            <a:off x="9004042" y="4541147"/>
            <a:ext cx="1812553" cy="87872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rgbClr val="D86613"/>
                </a:solidFill>
              </a:rPr>
              <a:t>EC2 instance</a:t>
            </a:r>
          </a:p>
        </p:txBody>
      </p:sp>
      <p:sp>
        <p:nvSpPr>
          <p:cNvPr id="119" name="TextBox 118">
            <a:extLst>
              <a:ext uri="{FF2B5EF4-FFF2-40B4-BE49-F238E27FC236}">
                <a16:creationId xmlns:a16="http://schemas.microsoft.com/office/drawing/2014/main" id="{4B6310F6-3706-DB4F-B8B1-80E3EEE5E81C}"/>
              </a:ext>
            </a:extLst>
          </p:cNvPr>
          <p:cNvSpPr txBox="1"/>
          <p:nvPr/>
        </p:nvSpPr>
        <p:spPr>
          <a:xfrm>
            <a:off x="9081174" y="4835095"/>
            <a:ext cx="1993935" cy="584775"/>
          </a:xfrm>
          <a:prstGeom prst="rect">
            <a:avLst/>
          </a:prstGeom>
          <a:noFill/>
        </p:spPr>
        <p:txBody>
          <a:bodyPr wrap="square" rtlCol="0">
            <a:spAutoFit/>
          </a:bodyPr>
          <a:lstStyle/>
          <a:p>
            <a:r>
              <a:rPr lang="en-US" sz="1600" dirty="0"/>
              <a:t>Configured as </a:t>
            </a:r>
          </a:p>
          <a:p>
            <a:r>
              <a:rPr lang="en-US" sz="1600" dirty="0"/>
              <a:t>dynamic website.</a:t>
            </a:r>
          </a:p>
        </p:txBody>
      </p:sp>
      <p:sp>
        <p:nvSpPr>
          <p:cNvPr id="120" name="Rectangle 119">
            <a:extLst>
              <a:ext uri="{FF2B5EF4-FFF2-40B4-BE49-F238E27FC236}">
                <a16:creationId xmlns:a16="http://schemas.microsoft.com/office/drawing/2014/main" id="{E8D82DDE-C8CF-E34F-9588-6357D641E2BF}"/>
              </a:ext>
            </a:extLst>
          </p:cNvPr>
          <p:cNvSpPr/>
          <p:nvPr/>
        </p:nvSpPr>
        <p:spPr>
          <a:xfrm>
            <a:off x="8776182" y="4209638"/>
            <a:ext cx="2265524" cy="1314853"/>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DF3312"/>
              </a:solidFill>
              <a:effectLst/>
              <a:uLnTx/>
              <a:uFillTx/>
              <a:latin typeface="Amazon Ember" panose="02000000000000000000" pitchFamily="2" charset="0"/>
              <a:ea typeface="Amazon Ember" panose="02000000000000000000" pitchFamily="2" charset="0"/>
              <a:cs typeface="+mn-cs"/>
            </a:endParaRPr>
          </a:p>
        </p:txBody>
      </p:sp>
      <p:sp>
        <p:nvSpPr>
          <p:cNvPr id="121" name="TextBox 120">
            <a:extLst>
              <a:ext uri="{FF2B5EF4-FFF2-40B4-BE49-F238E27FC236}">
                <a16:creationId xmlns:a16="http://schemas.microsoft.com/office/drawing/2014/main" id="{1D5C706B-EFDD-D143-B72F-5167433A19E6}"/>
              </a:ext>
            </a:extLst>
          </p:cNvPr>
          <p:cNvSpPr txBox="1"/>
          <p:nvPr/>
        </p:nvSpPr>
        <p:spPr>
          <a:xfrm>
            <a:off x="8935140" y="4213639"/>
            <a:ext cx="18181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spTree>
    <p:custDataLst>
      <p:tags r:id="rId1"/>
    </p:custDataLst>
    <p:extLst>
      <p:ext uri="{BB962C8B-B14F-4D97-AF65-F5344CB8AC3E}">
        <p14:creationId xmlns:p14="http://schemas.microsoft.com/office/powerpoint/2010/main" val="2942693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528827" y="2984738"/>
            <a:ext cx="5404381" cy="2484409"/>
          </a:xfrm>
        </p:spPr>
        <p:txBody>
          <a:bodyPr/>
          <a:lstStyle/>
          <a:p>
            <a:r>
              <a:rPr lang="en-US" sz="3600" dirty="0">
                <a:solidFill>
                  <a:srgbClr val="FFFFFF"/>
                </a:solidFill>
                <a:ea typeface="Amazon Ember" panose="02000000000000000000" pitchFamily="2" charset="0"/>
              </a:rPr>
              <a:t>Begin Module 10 – Challenge Lab: Automating Infrastructure Deployment</a:t>
            </a:r>
            <a:endParaRPr lang="en-US" sz="3600"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90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a:p>
        </p:txBody>
      </p:sp>
    </p:spTree>
    <p:custDataLst>
      <p:tags r:id="rId1"/>
    </p:custDataLst>
    <p:extLst>
      <p:ext uri="{BB962C8B-B14F-4D97-AF65-F5344CB8AC3E}">
        <p14:creationId xmlns:p14="http://schemas.microsoft.com/office/powerpoint/2010/main" val="4112911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08080" y="1590976"/>
            <a:ext cx="10975840" cy="1125416"/>
          </a:xfrm>
        </p:spPr>
        <p:txBody>
          <a:bodyPr anchor="ctr" anchorCtr="0">
            <a:normAutofit/>
          </a:bodyPr>
          <a:lstStyle/>
          <a:p>
            <a:pPr marL="0" indent="0">
              <a:buNone/>
            </a:pPr>
            <a:r>
              <a:rPr lang="en-US" sz="2400" dirty="0"/>
              <a:t>The café now has locations in multiple countries and must start automating to keep growing. Their organization has many different architectures and needs a way to consistently deploy, manage, and update them.</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579160"/>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D89BDA1-9E0D-CE42-A04B-43EAE4692E8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7" name="Picture 6">
            <a:extLst>
              <a:ext uri="{FF2B5EF4-FFF2-40B4-BE49-F238E27FC236}">
                <a16:creationId xmlns:a16="http://schemas.microsoft.com/office/drawing/2014/main" id="{62E7A33C-1D47-3C41-9E2D-071A2B788FF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BE0CBC4F-DE37-FF4E-B0DF-1D1DC04771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6" name="Slide Number Placeholder 5">
            <a:extLst>
              <a:ext uri="{FF2B5EF4-FFF2-40B4-BE49-F238E27FC236}">
                <a16:creationId xmlns:a16="http://schemas.microsoft.com/office/drawing/2014/main" id="{2D848D75-237C-C747-8D67-A85F8E81F13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2942899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432616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b="1" dirty="0"/>
              <a:t>Module 10: Automating Your Architecture</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a:xfrm>
            <a:off x="585355" y="1528175"/>
            <a:ext cx="10525991" cy="4648788"/>
          </a:xfrm>
        </p:spPr>
        <p:txBody>
          <a:bodyPr/>
          <a:lstStyle/>
          <a:p>
            <a:pPr marL="0" indent="0">
              <a:buNone/>
            </a:pPr>
            <a:r>
              <a:rPr lang="en-US" sz="3200" dirty="0"/>
              <a:t>In summary, in this module, you learned how to:</a:t>
            </a:r>
          </a:p>
          <a:p>
            <a:r>
              <a:rPr lang="en-US" sz="2400" dirty="0">
                <a:latin typeface="+mn-lt"/>
              </a:rPr>
              <a:t>Recognize when to automate and why</a:t>
            </a:r>
          </a:p>
          <a:p>
            <a:r>
              <a:rPr lang="en-US" sz="2400" dirty="0">
                <a:latin typeface="+mn-lt"/>
              </a:rPr>
              <a:t>Identify how to model, create, and manage a collection of AWS resources using AWS CloudFormation</a:t>
            </a:r>
          </a:p>
          <a:p>
            <a:r>
              <a:rPr lang="en-US" sz="2400" dirty="0">
                <a:latin typeface="+mn-lt"/>
              </a:rPr>
              <a:t>Use the Quick Start AWS CloudFormation templates to set up an architecture</a:t>
            </a:r>
          </a:p>
          <a:p>
            <a:r>
              <a:rPr lang="en-US" sz="2400" dirty="0">
                <a:latin typeface="+mn-lt"/>
              </a:rPr>
              <a:t>Indicate how to use AWS System Manager and AWS OpsWorks for infrastructure and deployment automation</a:t>
            </a:r>
          </a:p>
          <a:p>
            <a:r>
              <a:rPr lang="en-US" sz="2400" dirty="0">
                <a:latin typeface="+mn-lt"/>
              </a:rPr>
              <a:t>Indicate how to use AWS Elastic Beanstalk to deploy simple applications</a:t>
            </a:r>
          </a:p>
          <a:p>
            <a:endParaRPr lang="en-US" dirty="0">
              <a:latin typeface="+mn-lt"/>
            </a:endParaRPr>
          </a:p>
          <a:p>
            <a:endParaRPr lang="en-US" dirty="0">
              <a:latin typeface="+mn-lt"/>
            </a:endParaRPr>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2711660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0814957" cy="4648788"/>
          </a:xfrm>
        </p:spPr>
        <p:txBody>
          <a:bodyPr/>
          <a:lstStyle/>
          <a:p>
            <a:pPr marL="0" indent="0">
              <a:spcBef>
                <a:spcPts val="1600"/>
              </a:spcBef>
              <a:buNone/>
            </a:pPr>
            <a:r>
              <a:rPr lang="en-US" sz="2400" dirty="0"/>
              <a:t>Consider a situation where you want to create a single AWS CloudFormation template that is capable of creating both a production environment that spans two Availability Zones, and a development environment that exists in a single Availability Zone.</a:t>
            </a:r>
          </a:p>
          <a:p>
            <a:pPr marL="0" indent="0">
              <a:buNone/>
            </a:pPr>
            <a:endParaRPr lang="en-US" sz="1800" dirty="0"/>
          </a:p>
          <a:p>
            <a:pPr marL="0" indent="0">
              <a:buNone/>
            </a:pPr>
            <a:r>
              <a:rPr lang="en-US" sz="2400" dirty="0"/>
              <a:t>Which optional section of the AWS CloudFormation template will you want to make use of to configure the logic that will support this?</a:t>
            </a:r>
            <a:br>
              <a:rPr lang="en-US" sz="2400" dirty="0"/>
            </a:br>
            <a:endParaRPr lang="en-US" sz="2400" dirty="0"/>
          </a:p>
          <a:p>
            <a:pPr marL="457200" lvl="0" indent="-457200">
              <a:buFont typeface="+mj-lt"/>
              <a:buAutoNum type="alphaUcPeriod"/>
            </a:pPr>
            <a:r>
              <a:rPr lang="en-US" sz="2400" dirty="0"/>
              <a:t>Resources</a:t>
            </a:r>
          </a:p>
          <a:p>
            <a:pPr marL="457200" lvl="0" indent="-457200">
              <a:buFont typeface="+mj-lt"/>
              <a:buAutoNum type="alphaUcPeriod"/>
            </a:pPr>
            <a:r>
              <a:rPr lang="en-US" sz="2400" dirty="0"/>
              <a:t>Outputs</a:t>
            </a:r>
          </a:p>
          <a:p>
            <a:pPr marL="457200" lvl="0" indent="-457200">
              <a:buFont typeface="+mj-lt"/>
              <a:buAutoNum type="alphaUcPeriod"/>
            </a:pPr>
            <a:r>
              <a:rPr lang="en-US" sz="2400" dirty="0"/>
              <a:t>Conditions</a:t>
            </a:r>
          </a:p>
          <a:p>
            <a:pPr marL="457200" lvl="0" indent="-457200">
              <a:buFont typeface="+mj-lt"/>
              <a:buAutoNum type="alphaUcPeriod"/>
            </a:pPr>
            <a:r>
              <a:rPr lang="en-US" sz="2400" dirty="0"/>
              <a:t>Description</a:t>
            </a:r>
          </a:p>
          <a:p>
            <a:pPr marL="457200" lvl="0" indent="-457200">
              <a:buFont typeface="+mj-lt"/>
              <a:buAutoNum type="alphaUcPeriod"/>
            </a:pPr>
            <a:endParaRPr lang="en-US" sz="2400" dirty="0"/>
          </a:p>
        </p:txBody>
      </p:sp>
      <p:sp>
        <p:nvSpPr>
          <p:cNvPr id="22" name="Rectangle 21" descr="box around 'first step'.">
            <a:extLst>
              <a:ext uri="{FF2B5EF4-FFF2-40B4-BE49-F238E27FC236}">
                <a16:creationId xmlns:a16="http://schemas.microsoft.com/office/drawing/2014/main" id="{1C03C7B4-56D2-574C-84EC-E802BAD51BD6}"/>
              </a:ext>
            </a:extLst>
          </p:cNvPr>
          <p:cNvSpPr/>
          <p:nvPr/>
        </p:nvSpPr>
        <p:spPr>
          <a:xfrm>
            <a:off x="6905897" y="1528901"/>
            <a:ext cx="3791132" cy="33732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descr="box around 'launch'.">
            <a:extLst>
              <a:ext uri="{FF2B5EF4-FFF2-40B4-BE49-F238E27FC236}">
                <a16:creationId xmlns:a16="http://schemas.microsoft.com/office/drawing/2014/main" id="{D917926B-89D2-A148-BEFD-97157995F014}"/>
              </a:ext>
            </a:extLst>
          </p:cNvPr>
          <p:cNvSpPr/>
          <p:nvPr/>
        </p:nvSpPr>
        <p:spPr>
          <a:xfrm>
            <a:off x="419100" y="1888598"/>
            <a:ext cx="1351643" cy="3309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descr="box around 'launch'.">
            <a:extLst>
              <a:ext uri="{FF2B5EF4-FFF2-40B4-BE49-F238E27FC236}">
                <a16:creationId xmlns:a16="http://schemas.microsoft.com/office/drawing/2014/main" id="{95BB517F-3B3A-0B4F-BE16-CDE3B8B11336}"/>
              </a:ext>
            </a:extLst>
          </p:cNvPr>
          <p:cNvSpPr/>
          <p:nvPr/>
        </p:nvSpPr>
        <p:spPr>
          <a:xfrm>
            <a:off x="448127" y="2218869"/>
            <a:ext cx="2977243"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descr="box around 'launch'.">
            <a:extLst>
              <a:ext uri="{FF2B5EF4-FFF2-40B4-BE49-F238E27FC236}">
                <a16:creationId xmlns:a16="http://schemas.microsoft.com/office/drawing/2014/main" id="{E2773612-F6A3-AB4C-A70A-1CBE262BAA3F}"/>
              </a:ext>
            </a:extLst>
          </p:cNvPr>
          <p:cNvSpPr/>
          <p:nvPr/>
        </p:nvSpPr>
        <p:spPr>
          <a:xfrm>
            <a:off x="9969500" y="2205399"/>
            <a:ext cx="887186"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descr="box around 'launch'.">
            <a:extLst>
              <a:ext uri="{FF2B5EF4-FFF2-40B4-BE49-F238E27FC236}">
                <a16:creationId xmlns:a16="http://schemas.microsoft.com/office/drawing/2014/main" id="{6A56BC47-4DA5-AC42-9448-E54BE2CC8984}"/>
              </a:ext>
            </a:extLst>
          </p:cNvPr>
          <p:cNvSpPr/>
          <p:nvPr/>
        </p:nvSpPr>
        <p:spPr>
          <a:xfrm>
            <a:off x="448127" y="2549140"/>
            <a:ext cx="2237016" cy="3383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descr="box around 'instance'.">
            <a:extLst>
              <a:ext uri="{FF2B5EF4-FFF2-40B4-BE49-F238E27FC236}">
                <a16:creationId xmlns:a16="http://schemas.microsoft.com/office/drawing/2014/main" id="{6E0CBF61-7E56-8546-AB58-C94D4F2FF6BF}"/>
              </a:ext>
            </a:extLst>
          </p:cNvPr>
          <p:cNvSpPr/>
          <p:nvPr/>
        </p:nvSpPr>
        <p:spPr>
          <a:xfrm>
            <a:off x="1349373" y="3329847"/>
            <a:ext cx="2237016"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A - Determine the Amazon Machine Image (AMI) that will be used.">
            <a:extLst>
              <a:ext uri="{FF2B5EF4-FFF2-40B4-BE49-F238E27FC236}">
                <a16:creationId xmlns:a16="http://schemas.microsoft.com/office/drawing/2014/main" id="{223D788C-6C14-CA49-9866-1E43C04FE474}"/>
              </a:ext>
            </a:extLst>
          </p:cNvPr>
          <p:cNvSpPr/>
          <p:nvPr/>
        </p:nvSpPr>
        <p:spPr>
          <a:xfrm>
            <a:off x="380228" y="5350847"/>
            <a:ext cx="2304915"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54</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animBg="1"/>
      <p:bldP spid="10" grpId="0" animBg="1"/>
      <p:bldP spid="12"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Overview of Deployment Options on AWS</a:t>
            </a:r>
            <a:endParaRPr lang="en-US" dirty="0">
              <a:latin typeface="+mn-lt"/>
            </a:endParaRPr>
          </a:p>
          <a:p>
            <a:r>
              <a:rPr lang="en-US" dirty="0">
                <a:latin typeface="+mn-lt"/>
                <a:hlinkClick r:id="rId5"/>
              </a:rPr>
              <a:t>Working with AWS CloudFormation Templates</a:t>
            </a:r>
            <a:endParaRPr lang="en-US" dirty="0">
              <a:latin typeface="+mn-lt"/>
            </a:endParaRPr>
          </a:p>
          <a:p>
            <a:r>
              <a:rPr lang="en-US" dirty="0">
                <a:latin typeface="+mn-lt"/>
                <a:hlinkClick r:id="rId6"/>
              </a:rPr>
              <a:t>AWS CloudFormation Sample Templates</a:t>
            </a:r>
            <a:endParaRPr lang="en-US" dirty="0">
              <a:latin typeface="+mn-lt"/>
            </a:endParaRPr>
          </a:p>
          <a:p>
            <a:r>
              <a:rPr lang="en-US" dirty="0">
                <a:latin typeface="+mn-lt"/>
                <a:hlinkClick r:id="rId7"/>
              </a:rPr>
              <a:t>AWS OpsWorks Stacks FAQs</a:t>
            </a:r>
            <a:endParaRPr lang="en-US" dirty="0">
              <a:latin typeface="+mn-lt"/>
            </a:endParaRPr>
          </a:p>
          <a:p>
            <a:r>
              <a:rPr lang="en-US" dirty="0">
                <a:latin typeface="+mn-lt"/>
                <a:hlinkClick r:id="rId8"/>
              </a:rPr>
              <a:t>AWS Systems Manager Features</a:t>
            </a:r>
            <a:endParaRPr lang="en-US" dirty="0">
              <a:latin typeface="+mn-lt"/>
            </a:endParaRPr>
          </a:p>
          <a:p>
            <a:r>
              <a:rPr lang="en-US" dirty="0">
                <a:latin typeface="+mn-lt"/>
                <a:hlinkClick r:id="rId9"/>
              </a:rPr>
              <a:t>AWS Elastic Beanstalk FAQs</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55</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Automating Your Architecture</a:t>
            </a:r>
          </a:p>
        </p:txBody>
      </p:sp>
      <p:sp>
        <p:nvSpPr>
          <p:cNvPr id="2" name="Title 1"/>
          <p:cNvSpPr>
            <a:spLocks noGrp="1"/>
          </p:cNvSpPr>
          <p:nvPr>
            <p:ph type="title"/>
          </p:nvPr>
        </p:nvSpPr>
        <p:spPr/>
        <p:txBody>
          <a:bodyPr>
            <a:noAutofit/>
          </a:bodyPr>
          <a:lstStyle/>
          <a:p>
            <a:r>
              <a:rPr lang="en-US" sz="4000" dirty="0">
                <a:latin typeface="+mj-lt"/>
              </a:rPr>
              <a:t>Section 2: Reasons to automate</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15988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66F5-8575-D746-9CF2-79F4DFEE77A1}"/>
              </a:ext>
            </a:extLst>
          </p:cNvPr>
          <p:cNvSpPr>
            <a:spLocks noGrp="1"/>
          </p:cNvSpPr>
          <p:nvPr>
            <p:ph type="title"/>
          </p:nvPr>
        </p:nvSpPr>
        <p:spPr/>
        <p:txBody>
          <a:bodyPr/>
          <a:lstStyle/>
          <a:p>
            <a:r>
              <a:rPr lang="en-US" dirty="0"/>
              <a:t>Without automation</a:t>
            </a:r>
          </a:p>
        </p:txBody>
      </p:sp>
      <p:sp>
        <p:nvSpPr>
          <p:cNvPr id="47" name="TextBox 46">
            <a:extLst>
              <a:ext uri="{FF2B5EF4-FFF2-40B4-BE49-F238E27FC236}">
                <a16:creationId xmlns:a16="http://schemas.microsoft.com/office/drawing/2014/main" id="{EAD8A70D-EAF2-1C4B-A3CE-FD3B2D92B6CF}"/>
              </a:ext>
            </a:extLst>
          </p:cNvPr>
          <p:cNvSpPr txBox="1"/>
          <p:nvPr/>
        </p:nvSpPr>
        <p:spPr>
          <a:xfrm>
            <a:off x="557566" y="2632976"/>
            <a:ext cx="6684694" cy="461665"/>
          </a:xfrm>
          <a:prstGeom prst="rect">
            <a:avLst/>
          </a:prstGeom>
          <a:noFill/>
        </p:spPr>
        <p:txBody>
          <a:bodyPr wrap="square" rtlCol="0">
            <a:spAutoFit/>
          </a:bodyPr>
          <a:lstStyle/>
          <a:p>
            <a:pPr algn="ct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Long </a:t>
            </a:r>
            <a:r>
              <a:rPr lang="en-US" sz="2400" i="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manual process </a:t>
            </a: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to build an architecture</a:t>
            </a:r>
          </a:p>
        </p:txBody>
      </p:sp>
      <p:grpSp>
        <p:nvGrpSpPr>
          <p:cNvPr id="6" name="Group 5" descr="shows a user (you) connected to the AWS Management Console to do the following:">
            <a:extLst>
              <a:ext uri="{FF2B5EF4-FFF2-40B4-BE49-F238E27FC236}">
                <a16:creationId xmlns:a16="http://schemas.microsoft.com/office/drawing/2014/main" id="{860CB5C9-F671-5040-8686-4A685881BE21}"/>
              </a:ext>
            </a:extLst>
          </p:cNvPr>
          <p:cNvGrpSpPr/>
          <p:nvPr/>
        </p:nvGrpSpPr>
        <p:grpSpPr>
          <a:xfrm>
            <a:off x="2021356" y="3339150"/>
            <a:ext cx="5444258" cy="1350291"/>
            <a:chOff x="2021356" y="3339150"/>
            <a:chExt cx="5444258" cy="1350291"/>
          </a:xfrm>
        </p:grpSpPr>
        <p:cxnSp>
          <p:nvCxnSpPr>
            <p:cNvPr id="43" name="Straight Arrow Connector 42">
              <a:extLst>
                <a:ext uri="{FF2B5EF4-FFF2-40B4-BE49-F238E27FC236}">
                  <a16:creationId xmlns:a16="http://schemas.microsoft.com/office/drawing/2014/main" id="{85DFE4FC-6C0F-ED44-B185-8496A9018AFE}"/>
                </a:ext>
                <a:ext uri="{C183D7F6-B498-43B3-948B-1728B52AA6E4}">
                  <adec:decorative xmlns:adec="http://schemas.microsoft.com/office/drawing/2017/decorative" val="1"/>
                </a:ext>
              </a:extLst>
            </p:cNvPr>
            <p:cNvCxnSpPr>
              <a:cxnSpLocks/>
            </p:cNvCxnSpPr>
            <p:nvPr/>
          </p:nvCxnSpPr>
          <p:spPr>
            <a:xfrm>
              <a:off x="3026853" y="3663824"/>
              <a:ext cx="959942" cy="386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4210C7-012C-B046-8782-EF3F7E5FD4AE}"/>
                </a:ext>
                <a:ext uri="{C183D7F6-B498-43B3-948B-1728B52AA6E4}">
                  <adec:decorative xmlns:adec="http://schemas.microsoft.com/office/drawing/2017/decorative" val="1"/>
                </a:ext>
              </a:extLst>
            </p:cNvPr>
            <p:cNvSpPr txBox="1"/>
            <p:nvPr/>
          </p:nvSpPr>
          <p:spPr>
            <a:xfrm>
              <a:off x="3359205" y="4104666"/>
              <a:ext cx="2301904" cy="584775"/>
            </a:xfrm>
            <a:prstGeom prst="rect">
              <a:avLst/>
            </a:prstGeom>
            <a:noFill/>
          </p:spPr>
          <p:txBody>
            <a:bodyPr wrap="square" rtlCol="0">
              <a:spAutoFit/>
            </a:bodyPr>
            <a:lstStyle/>
            <a:p>
              <a:pPr algn="ctr"/>
              <a:r>
                <a:rPr lang="en-US" sz="1600" dirty="0"/>
                <a:t>AWS Management Console</a:t>
              </a:r>
            </a:p>
          </p:txBody>
        </p:sp>
        <p:pic>
          <p:nvPicPr>
            <p:cNvPr id="32" name="Graphic 31">
              <a:extLst>
                <a:ext uri="{FF2B5EF4-FFF2-40B4-BE49-F238E27FC236}">
                  <a16:creationId xmlns:a16="http://schemas.microsoft.com/office/drawing/2014/main" id="{D6D2F73A-A39E-AE4E-A479-8ECC0D40C41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4557" y="3339150"/>
              <a:ext cx="711200" cy="711200"/>
            </a:xfrm>
            <a:prstGeom prst="rect">
              <a:avLst/>
            </a:prstGeom>
          </p:spPr>
        </p:pic>
        <p:pic>
          <p:nvPicPr>
            <p:cNvPr id="38" name="Graphic 37">
              <a:extLst>
                <a:ext uri="{FF2B5EF4-FFF2-40B4-BE49-F238E27FC236}">
                  <a16:creationId xmlns:a16="http://schemas.microsoft.com/office/drawing/2014/main" id="{0B4CD190-C2CC-134A-816B-46936884747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1580" y="3352882"/>
              <a:ext cx="711200" cy="711200"/>
            </a:xfrm>
            <a:prstGeom prst="rect">
              <a:avLst/>
            </a:prstGeom>
          </p:spPr>
        </p:pic>
        <p:sp>
          <p:nvSpPr>
            <p:cNvPr id="39" name="TextBox 38">
              <a:extLst>
                <a:ext uri="{FF2B5EF4-FFF2-40B4-BE49-F238E27FC236}">
                  <a16:creationId xmlns:a16="http://schemas.microsoft.com/office/drawing/2014/main" id="{3C24CA09-695B-FB48-8954-6342193A09D8}"/>
                </a:ext>
                <a:ext uri="{C183D7F6-B498-43B3-948B-1728B52AA6E4}">
                  <adec:decorative xmlns:adec="http://schemas.microsoft.com/office/drawing/2017/decorative" val="1"/>
                </a:ext>
              </a:extLst>
            </p:cNvPr>
            <p:cNvSpPr txBox="1"/>
            <p:nvPr/>
          </p:nvSpPr>
          <p:spPr>
            <a:xfrm>
              <a:off x="2021356" y="4104666"/>
              <a:ext cx="1119878" cy="338554"/>
            </a:xfrm>
            <a:prstGeom prst="rect">
              <a:avLst/>
            </a:prstGeom>
            <a:noFill/>
          </p:spPr>
          <p:txBody>
            <a:bodyPr wrap="square" rtlCol="0">
              <a:spAutoFit/>
            </a:bodyPr>
            <a:lstStyle/>
            <a:p>
              <a:pPr algn="ctr"/>
              <a:r>
                <a:rPr lang="en-US" sz="1600" dirty="0"/>
                <a:t>You</a:t>
              </a:r>
            </a:p>
          </p:txBody>
        </p:sp>
        <p:cxnSp>
          <p:nvCxnSpPr>
            <p:cNvPr id="56" name="Straight Arrow Connector 55">
              <a:extLst>
                <a:ext uri="{FF2B5EF4-FFF2-40B4-BE49-F238E27FC236}">
                  <a16:creationId xmlns:a16="http://schemas.microsoft.com/office/drawing/2014/main" id="{38080AF9-AE8D-004E-B200-9D3219A073E7}"/>
                </a:ext>
                <a:ext uri="{C183D7F6-B498-43B3-948B-1728B52AA6E4}">
                  <adec:decorative xmlns:adec="http://schemas.microsoft.com/office/drawing/2017/decorative" val="1"/>
                </a:ext>
              </a:extLst>
            </p:cNvPr>
            <p:cNvCxnSpPr>
              <a:cxnSpLocks/>
            </p:cNvCxnSpPr>
            <p:nvPr/>
          </p:nvCxnSpPr>
          <p:spPr>
            <a:xfrm>
              <a:off x="4936236" y="3663824"/>
              <a:ext cx="2529378"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53AFC77F-7742-D940-AA6E-8A466B2C5A4E}"/>
              </a:ext>
            </a:extLst>
          </p:cNvPr>
          <p:cNvSpPr txBox="1"/>
          <p:nvPr/>
        </p:nvSpPr>
        <p:spPr>
          <a:xfrm>
            <a:off x="7854721" y="1865110"/>
            <a:ext cx="3197302"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Configure data storage</a:t>
            </a:r>
          </a:p>
        </p:txBody>
      </p:sp>
      <p:sp>
        <p:nvSpPr>
          <p:cNvPr id="34" name="TextBox 33">
            <a:extLst>
              <a:ext uri="{FF2B5EF4-FFF2-40B4-BE49-F238E27FC236}">
                <a16:creationId xmlns:a16="http://schemas.microsoft.com/office/drawing/2014/main" id="{88F0FB53-CF1F-7D47-BA7B-1735600D307A}"/>
              </a:ext>
            </a:extLst>
          </p:cNvPr>
          <p:cNvSpPr txBox="1"/>
          <p:nvPr/>
        </p:nvSpPr>
        <p:spPr>
          <a:xfrm>
            <a:off x="7912322" y="3011176"/>
            <a:ext cx="3197302"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Route your network</a:t>
            </a:r>
          </a:p>
        </p:txBody>
      </p:sp>
      <p:sp>
        <p:nvSpPr>
          <p:cNvPr id="23" name="TextBox 22">
            <a:extLst>
              <a:ext uri="{FF2B5EF4-FFF2-40B4-BE49-F238E27FC236}">
                <a16:creationId xmlns:a16="http://schemas.microsoft.com/office/drawing/2014/main" id="{2A4CE40C-1BFC-AD40-8B94-F1B79B80EA11}"/>
              </a:ext>
            </a:extLst>
          </p:cNvPr>
          <p:cNvSpPr txBox="1"/>
          <p:nvPr/>
        </p:nvSpPr>
        <p:spPr>
          <a:xfrm>
            <a:off x="7912322" y="4185973"/>
            <a:ext cx="3197302"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Create your instances</a:t>
            </a:r>
          </a:p>
        </p:txBody>
      </p:sp>
      <p:sp>
        <p:nvSpPr>
          <p:cNvPr id="24" name="TextBox 23">
            <a:extLst>
              <a:ext uri="{FF2B5EF4-FFF2-40B4-BE49-F238E27FC236}">
                <a16:creationId xmlns:a16="http://schemas.microsoft.com/office/drawing/2014/main" id="{12D68778-F462-7540-A569-4F96EF1AAC83}"/>
              </a:ext>
            </a:extLst>
          </p:cNvPr>
          <p:cNvSpPr txBox="1"/>
          <p:nvPr/>
        </p:nvSpPr>
        <p:spPr>
          <a:xfrm>
            <a:off x="7912322" y="5348161"/>
            <a:ext cx="3197302" cy="369012"/>
          </a:xfrm>
          <a:prstGeom prst="rect">
            <a:avLst/>
          </a:prstGeom>
          <a:noFill/>
        </p:spPr>
        <p:txBody>
          <a:bodyPr wrap="square" rtlCol="0">
            <a:spAutoFit/>
          </a:bodyPr>
          <a:lstStyle/>
          <a:p>
            <a:pPr algn="ct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Build your databases</a:t>
            </a:r>
          </a:p>
        </p:txBody>
      </p:sp>
      <p:sp>
        <p:nvSpPr>
          <p:cNvPr id="41" name="Rectangle 40">
            <a:extLst>
              <a:ext uri="{FF2B5EF4-FFF2-40B4-BE49-F238E27FC236}">
                <a16:creationId xmlns:a16="http://schemas.microsoft.com/office/drawing/2014/main" id="{C1467996-2E69-ED41-B62B-70BEA9959F20}"/>
              </a:ext>
              <a:ext uri="{C183D7F6-B498-43B3-948B-1728B52AA6E4}">
                <adec:decorative xmlns:adec="http://schemas.microsoft.com/office/drawing/2017/decorative" val="1"/>
              </a:ext>
            </a:extLst>
          </p:cNvPr>
          <p:cNvSpPr/>
          <p:nvPr/>
        </p:nvSpPr>
        <p:spPr>
          <a:xfrm>
            <a:off x="7465614" y="1316541"/>
            <a:ext cx="3875675" cy="51763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pic>
        <p:nvPicPr>
          <p:cNvPr id="42" name="Graphic 41">
            <a:extLst>
              <a:ext uri="{FF2B5EF4-FFF2-40B4-BE49-F238E27FC236}">
                <a16:creationId xmlns:a16="http://schemas.microsoft.com/office/drawing/2014/main" id="{26643B27-4043-F248-B9BA-E74D8CF93B6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5615" y="1316542"/>
            <a:ext cx="330200" cy="330200"/>
          </a:xfrm>
          <a:prstGeom prst="rect">
            <a:avLst/>
          </a:prstGeom>
        </p:spPr>
      </p:pic>
      <p:pic>
        <p:nvPicPr>
          <p:cNvPr id="44" name="Picture 43">
            <a:extLst>
              <a:ext uri="{FF2B5EF4-FFF2-40B4-BE49-F238E27FC236}">
                <a16:creationId xmlns:a16="http://schemas.microsoft.com/office/drawing/2014/main" id="{33A1E046-CACF-5546-A518-17DFFE78160F}"/>
              </a:ex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348265" y="2258137"/>
            <a:ext cx="548640" cy="548640"/>
          </a:xfrm>
          <a:prstGeom prst="rect">
            <a:avLst/>
          </a:prstGeom>
        </p:spPr>
      </p:pic>
      <p:pic>
        <p:nvPicPr>
          <p:cNvPr id="45" name="Graphic 44">
            <a:extLst>
              <a:ext uri="{FF2B5EF4-FFF2-40B4-BE49-F238E27FC236}">
                <a16:creationId xmlns:a16="http://schemas.microsoft.com/office/drawing/2014/main" id="{B4DBBC46-18BA-3F49-ABB6-0F2C1C41228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46923" y="2258137"/>
            <a:ext cx="548640" cy="548640"/>
          </a:xfrm>
          <a:prstGeom prst="rect">
            <a:avLst/>
          </a:prstGeom>
        </p:spPr>
      </p:pic>
      <p:pic>
        <p:nvPicPr>
          <p:cNvPr id="46" name="Graphic 45">
            <a:extLst>
              <a:ext uri="{FF2B5EF4-FFF2-40B4-BE49-F238E27FC236}">
                <a16:creationId xmlns:a16="http://schemas.microsoft.com/office/drawing/2014/main" id="{177B1D64-5CA7-EB4E-9CFA-F2789E8B1E2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45581" y="2258137"/>
            <a:ext cx="548640" cy="548640"/>
          </a:xfrm>
          <a:prstGeom prst="rect">
            <a:avLst/>
          </a:prstGeom>
        </p:spPr>
      </p:pic>
      <p:pic>
        <p:nvPicPr>
          <p:cNvPr id="49" name="Graphic 48">
            <a:extLst>
              <a:ext uri="{FF2B5EF4-FFF2-40B4-BE49-F238E27FC236}">
                <a16:creationId xmlns:a16="http://schemas.microsoft.com/office/drawing/2014/main" id="{65CCF5CF-0007-7744-87DB-947185AF34D0}"/>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88398" y="3418976"/>
            <a:ext cx="548640" cy="548640"/>
          </a:xfrm>
          <a:prstGeom prst="rect">
            <a:avLst/>
          </a:prstGeom>
        </p:spPr>
      </p:pic>
      <p:pic>
        <p:nvPicPr>
          <p:cNvPr id="50" name="Graphic 49">
            <a:extLst>
              <a:ext uri="{FF2B5EF4-FFF2-40B4-BE49-F238E27FC236}">
                <a16:creationId xmlns:a16="http://schemas.microsoft.com/office/drawing/2014/main" id="{7CF171A0-5CF2-0641-B761-3D676FF34CF1}"/>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853321" y="3418976"/>
            <a:ext cx="548640" cy="548640"/>
          </a:xfrm>
          <a:prstGeom prst="rect">
            <a:avLst/>
          </a:prstGeom>
        </p:spPr>
      </p:pic>
      <p:pic>
        <p:nvPicPr>
          <p:cNvPr id="51" name="Graphic 50">
            <a:extLst>
              <a:ext uri="{FF2B5EF4-FFF2-40B4-BE49-F238E27FC236}">
                <a16:creationId xmlns:a16="http://schemas.microsoft.com/office/drawing/2014/main" id="{98D647BE-D120-B346-BDBB-121F9818D188}"/>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22541" y="4600337"/>
            <a:ext cx="548640" cy="548640"/>
          </a:xfrm>
          <a:prstGeom prst="rect">
            <a:avLst/>
          </a:prstGeom>
        </p:spPr>
      </p:pic>
      <p:pic>
        <p:nvPicPr>
          <p:cNvPr id="52" name="Graphic 51">
            <a:extLst>
              <a:ext uri="{FF2B5EF4-FFF2-40B4-BE49-F238E27FC236}">
                <a16:creationId xmlns:a16="http://schemas.microsoft.com/office/drawing/2014/main" id="{A78798B7-9961-7C40-AC6F-FC27165C48A7}"/>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49177" y="4600337"/>
            <a:ext cx="548640" cy="548640"/>
          </a:xfrm>
          <a:prstGeom prst="rect">
            <a:avLst/>
          </a:prstGeom>
        </p:spPr>
      </p:pic>
      <p:pic>
        <p:nvPicPr>
          <p:cNvPr id="53" name="Graphic 52">
            <a:extLst>
              <a:ext uri="{FF2B5EF4-FFF2-40B4-BE49-F238E27FC236}">
                <a16:creationId xmlns:a16="http://schemas.microsoft.com/office/drawing/2014/main" id="{808CF297-6029-C242-A221-AEB1EF19FB0D}"/>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75812" y="4600337"/>
            <a:ext cx="548640" cy="548640"/>
          </a:xfrm>
          <a:prstGeom prst="rect">
            <a:avLst/>
          </a:prstGeom>
        </p:spPr>
      </p:pic>
      <p:pic>
        <p:nvPicPr>
          <p:cNvPr id="54" name="Graphic 53">
            <a:extLst>
              <a:ext uri="{FF2B5EF4-FFF2-40B4-BE49-F238E27FC236}">
                <a16:creationId xmlns:a16="http://schemas.microsoft.com/office/drawing/2014/main" id="{30B8DB8C-F2A3-B54A-9D45-BB64366023AA}"/>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759494" y="5789272"/>
            <a:ext cx="548640" cy="548640"/>
          </a:xfrm>
          <a:prstGeom prst="rect">
            <a:avLst/>
          </a:prstGeom>
        </p:spPr>
      </p:pic>
      <p:pic>
        <p:nvPicPr>
          <p:cNvPr id="55" name="Graphic 54">
            <a:extLst>
              <a:ext uri="{FF2B5EF4-FFF2-40B4-BE49-F238E27FC236}">
                <a16:creationId xmlns:a16="http://schemas.microsoft.com/office/drawing/2014/main" id="{168AF818-B5CD-AA4F-9CCA-D125E1B9B5F4}"/>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71261" y="5767487"/>
            <a:ext cx="548640" cy="548640"/>
          </a:xfrm>
          <a:prstGeom prst="rect">
            <a:avLst/>
          </a:prstGeom>
        </p:spPr>
      </p:pic>
      <p:sp>
        <p:nvSpPr>
          <p:cNvPr id="3" name="Footer Placeholder 2">
            <a:extLst>
              <a:ext uri="{FF2B5EF4-FFF2-40B4-BE49-F238E27FC236}">
                <a16:creationId xmlns:a16="http://schemas.microsoft.com/office/drawing/2014/main" id="{4B948EF3-3854-9547-9DA9-67E54879F7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385EB4A3-E71A-8846-925B-C00A1D9ECE45}"/>
              </a:ext>
            </a:extLst>
          </p:cNvPr>
          <p:cNvSpPr>
            <a:spLocks noGrp="1"/>
          </p:cNvSpPr>
          <p:nvPr>
            <p:ph type="sldNum" sz="quarter" idx="12"/>
          </p:nvPr>
        </p:nvSpPr>
        <p:spPr/>
        <p:txBody>
          <a:bodyPr/>
          <a:lstStyle/>
          <a:p>
            <a:fld id="{B6A95138-A96E-2F42-A959-2EFD44FE4AB7}" type="slidenum">
              <a:rPr lang="en-US" smtClean="0"/>
              <a:t>7</a:t>
            </a:fld>
            <a:endParaRPr lang="en-US" dirty="0"/>
          </a:p>
        </p:txBody>
      </p:sp>
    </p:spTree>
    <p:custDataLst>
      <p:tags r:id="rId1"/>
    </p:custDataLst>
    <p:extLst>
      <p:ext uri="{BB962C8B-B14F-4D97-AF65-F5344CB8AC3E}">
        <p14:creationId xmlns:p14="http://schemas.microsoft.com/office/powerpoint/2010/main" val="124978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66F5-8575-D746-9CF2-79F4DFEE77A1}"/>
              </a:ext>
            </a:extLst>
          </p:cNvPr>
          <p:cNvSpPr>
            <a:spLocks noGrp="1"/>
          </p:cNvSpPr>
          <p:nvPr>
            <p:ph type="title"/>
          </p:nvPr>
        </p:nvSpPr>
        <p:spPr/>
        <p:txBody>
          <a:bodyPr/>
          <a:lstStyle/>
          <a:p>
            <a:r>
              <a:rPr lang="en-US" dirty="0"/>
              <a:t>Risks from manual processes</a:t>
            </a:r>
          </a:p>
        </p:txBody>
      </p:sp>
      <p:grpSp>
        <p:nvGrpSpPr>
          <p:cNvPr id="6" name="Group 5">
            <a:extLst>
              <a:ext uri="{FF2B5EF4-FFF2-40B4-BE49-F238E27FC236}">
                <a16:creationId xmlns:a16="http://schemas.microsoft.com/office/drawing/2014/main" id="{4CD34D62-0D3E-8746-9125-5E23DC5DB7AF}"/>
              </a:ext>
              <a:ext uri="{C183D7F6-B498-43B3-948B-1728B52AA6E4}">
                <adec:decorative xmlns:adec="http://schemas.microsoft.com/office/drawing/2017/decorative" val="1"/>
              </a:ext>
            </a:extLst>
          </p:cNvPr>
          <p:cNvGrpSpPr/>
          <p:nvPr/>
        </p:nvGrpSpPr>
        <p:grpSpPr>
          <a:xfrm>
            <a:off x="320831" y="1280748"/>
            <a:ext cx="2112557" cy="4837262"/>
            <a:chOff x="320831" y="1280748"/>
            <a:chExt cx="2112557" cy="4837262"/>
          </a:xfrm>
        </p:grpSpPr>
        <p:grpSp>
          <p:nvGrpSpPr>
            <p:cNvPr id="41" name="Group 40">
              <a:extLst>
                <a:ext uri="{FF2B5EF4-FFF2-40B4-BE49-F238E27FC236}">
                  <a16:creationId xmlns:a16="http://schemas.microsoft.com/office/drawing/2014/main" id="{5C9200B8-E837-6A40-AF0A-F83B16F349EF}"/>
                </a:ext>
                <a:ext uri="{C183D7F6-B498-43B3-948B-1728B52AA6E4}">
                  <adec:decorative xmlns:adec="http://schemas.microsoft.com/office/drawing/2017/decorative" val="1"/>
                </a:ext>
              </a:extLst>
            </p:cNvPr>
            <p:cNvGrpSpPr/>
            <p:nvPr/>
          </p:nvGrpSpPr>
          <p:grpSpPr>
            <a:xfrm>
              <a:off x="925758" y="1280748"/>
              <a:ext cx="1101373" cy="1090631"/>
              <a:chOff x="6582317" y="1569493"/>
              <a:chExt cx="1674579" cy="1658246"/>
            </a:xfrm>
          </p:grpSpPr>
          <p:sp>
            <p:nvSpPr>
              <p:cNvPr id="5" name="Cube 4">
                <a:extLst>
                  <a:ext uri="{FF2B5EF4-FFF2-40B4-BE49-F238E27FC236}">
                    <a16:creationId xmlns:a16="http://schemas.microsoft.com/office/drawing/2014/main" id="{A701FC18-AEFC-8645-9569-120DE520FD1B}"/>
                  </a:ext>
                </a:extLst>
              </p:cNvPr>
              <p:cNvSpPr/>
              <p:nvPr/>
            </p:nvSpPr>
            <p:spPr>
              <a:xfrm>
                <a:off x="6851176" y="1965278"/>
                <a:ext cx="982639" cy="928047"/>
              </a:xfrm>
              <a:prstGeom prst="cub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9930928-9D96-1B4F-A420-0E5C896049C9}"/>
                  </a:ext>
                </a:extLst>
              </p:cNvPr>
              <p:cNvCxnSpPr>
                <a:cxnSpLocks/>
              </p:cNvCxnSpPr>
              <p:nvPr/>
            </p:nvCxnSpPr>
            <p:spPr>
              <a:xfrm flipH="1" flipV="1">
                <a:off x="7094105" y="1569493"/>
                <a:ext cx="2729" cy="1067211"/>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50F0A5-8833-3948-9861-EE5A7AAFAE40}"/>
                  </a:ext>
                </a:extLst>
              </p:cNvPr>
              <p:cNvCxnSpPr>
                <a:cxnSpLocks/>
              </p:cNvCxnSpPr>
              <p:nvPr/>
            </p:nvCxnSpPr>
            <p:spPr>
              <a:xfrm>
                <a:off x="7096834" y="2620982"/>
                <a:ext cx="1160062" cy="15722"/>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7DD69D-E349-C049-95D2-AEE6EBCF3100}"/>
                  </a:ext>
                </a:extLst>
              </p:cNvPr>
              <p:cNvCxnSpPr>
                <a:cxnSpLocks/>
              </p:cNvCxnSpPr>
              <p:nvPr/>
            </p:nvCxnSpPr>
            <p:spPr>
              <a:xfrm flipH="1">
                <a:off x="6582317" y="2605231"/>
                <a:ext cx="511788" cy="622508"/>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ABE989D7-F14C-DE49-A7B8-574137CA74F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758" y="3720419"/>
              <a:ext cx="981461" cy="981461"/>
            </a:xfrm>
            <a:prstGeom prst="rect">
              <a:avLst/>
            </a:prstGeom>
          </p:spPr>
        </p:pic>
        <p:cxnSp>
          <p:nvCxnSpPr>
            <p:cNvPr id="57" name="Straight Arrow Connector 56">
              <a:extLst>
                <a:ext uri="{FF2B5EF4-FFF2-40B4-BE49-F238E27FC236}">
                  <a16:creationId xmlns:a16="http://schemas.microsoft.com/office/drawing/2014/main" id="{8B439320-AD54-EE44-8882-AA72CEA78AAB}"/>
                </a:ext>
                <a:ext uri="{C183D7F6-B498-43B3-948B-1728B52AA6E4}">
                  <adec:decorative xmlns:adec="http://schemas.microsoft.com/office/drawing/2017/decorative" val="1"/>
                </a:ext>
              </a:extLst>
            </p:cNvPr>
            <p:cNvCxnSpPr>
              <a:cxnSpLocks/>
            </p:cNvCxnSpPr>
            <p:nvPr/>
          </p:nvCxnSpPr>
          <p:spPr>
            <a:xfrm>
              <a:off x="1183964" y="5534349"/>
              <a:ext cx="398674"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D7B74F25-3653-994F-ADA2-504899C2238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831" y="4946703"/>
              <a:ext cx="914400" cy="914400"/>
            </a:xfrm>
            <a:prstGeom prst="rect">
              <a:avLst/>
            </a:prstGeom>
          </p:spPr>
        </p:pic>
        <p:pic>
          <p:nvPicPr>
            <p:cNvPr id="62" name="Graphic 61">
              <a:extLst>
                <a:ext uri="{FF2B5EF4-FFF2-40B4-BE49-F238E27FC236}">
                  <a16:creationId xmlns:a16="http://schemas.microsoft.com/office/drawing/2014/main" id="{D84ECA68-A68A-624D-9061-919CCC52E20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8988" y="5203610"/>
              <a:ext cx="914400" cy="914400"/>
            </a:xfrm>
            <a:prstGeom prst="rect">
              <a:avLst/>
            </a:prstGeom>
          </p:spPr>
        </p:pic>
        <p:pic>
          <p:nvPicPr>
            <p:cNvPr id="63" name="Picture 62">
              <a:extLst>
                <a:ext uri="{FF2B5EF4-FFF2-40B4-BE49-F238E27FC236}">
                  <a16:creationId xmlns:a16="http://schemas.microsoft.com/office/drawing/2014/main" id="{F9915EEC-4FE4-274F-B609-CC918E01927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13276" y="2477901"/>
              <a:ext cx="1193943" cy="1127613"/>
            </a:xfrm>
            <a:prstGeom prst="rect">
              <a:avLst/>
            </a:prstGeom>
          </p:spPr>
        </p:pic>
      </p:grpSp>
      <p:sp>
        <p:nvSpPr>
          <p:cNvPr id="42" name="Content Placeholder 41">
            <a:extLst>
              <a:ext uri="{FF2B5EF4-FFF2-40B4-BE49-F238E27FC236}">
                <a16:creationId xmlns:a16="http://schemas.microsoft.com/office/drawing/2014/main" id="{DAD6C60C-A5F0-1F4A-B880-A5126E67EBB2}"/>
              </a:ext>
            </a:extLst>
          </p:cNvPr>
          <p:cNvSpPr>
            <a:spLocks noGrp="1"/>
          </p:cNvSpPr>
          <p:nvPr>
            <p:ph idx="1"/>
          </p:nvPr>
        </p:nvSpPr>
        <p:spPr>
          <a:xfrm>
            <a:off x="2552075" y="1541056"/>
            <a:ext cx="9220825" cy="4648788"/>
          </a:xfrm>
        </p:spPr>
        <p:txBody>
          <a:bodyPr/>
          <a:lstStyle/>
          <a:p>
            <a:pPr marL="0" indent="0">
              <a:buNone/>
            </a:pPr>
            <a:r>
              <a:rPr lang="en-US" dirty="0"/>
              <a:t>Does not support repeatability at scale</a:t>
            </a:r>
          </a:p>
          <a:p>
            <a:pPr lvl="1"/>
            <a:r>
              <a:rPr lang="en-US" sz="2000" dirty="0"/>
              <a:t>How will you replicate deployments to multiple Regions?</a:t>
            </a:r>
            <a:endParaRPr lang="en-US" dirty="0"/>
          </a:p>
          <a:p>
            <a:pPr lvl="2"/>
            <a:endParaRPr lang="en-US" sz="1400" dirty="0"/>
          </a:p>
          <a:p>
            <a:pPr marL="0" indent="0">
              <a:buNone/>
            </a:pPr>
            <a:r>
              <a:rPr lang="en-US" dirty="0"/>
              <a:t>No version control</a:t>
            </a:r>
          </a:p>
          <a:p>
            <a:pPr lvl="1"/>
            <a:r>
              <a:rPr lang="en-US" sz="2000" dirty="0"/>
              <a:t>How will you roll back the production environment to a prior version?</a:t>
            </a:r>
            <a:endParaRPr lang="en-US" dirty="0"/>
          </a:p>
          <a:p>
            <a:pPr lvl="1"/>
            <a:endParaRPr lang="en-US" sz="1100" dirty="0"/>
          </a:p>
          <a:p>
            <a:pPr marL="0" indent="0">
              <a:buNone/>
            </a:pPr>
            <a:r>
              <a:rPr lang="en-US" dirty="0"/>
              <a:t>Lack of audit trails</a:t>
            </a:r>
          </a:p>
          <a:p>
            <a:pPr lvl="1"/>
            <a:r>
              <a:rPr lang="en-US" sz="2000" dirty="0"/>
              <a:t>How will you ensure compliance? How will you track changes to configuration details at the resource level?</a:t>
            </a:r>
          </a:p>
          <a:p>
            <a:pPr lvl="4"/>
            <a:endParaRPr lang="en-US" sz="1200" dirty="0"/>
          </a:p>
          <a:p>
            <a:pPr marL="0" indent="0">
              <a:buNone/>
            </a:pPr>
            <a:r>
              <a:rPr lang="en-US" dirty="0"/>
              <a:t>Inconsistent data management</a:t>
            </a:r>
          </a:p>
          <a:p>
            <a:pPr lvl="1"/>
            <a:r>
              <a:rPr lang="en-US" sz="2000" dirty="0"/>
              <a:t>For example, how will you ensure matching configurations across multiple Amazon Elastic Compute Cloud (Amazon EC2) instances? </a:t>
            </a:r>
          </a:p>
        </p:txBody>
      </p:sp>
      <p:sp>
        <p:nvSpPr>
          <p:cNvPr id="3" name="Footer Placeholder 2">
            <a:extLst>
              <a:ext uri="{FF2B5EF4-FFF2-40B4-BE49-F238E27FC236}">
                <a16:creationId xmlns:a16="http://schemas.microsoft.com/office/drawing/2014/main" id="{C114D679-58ED-034A-9FAD-DC0F2E7D27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a:extLst>
              <a:ext uri="{FF2B5EF4-FFF2-40B4-BE49-F238E27FC236}">
                <a16:creationId xmlns:a16="http://schemas.microsoft.com/office/drawing/2014/main" id="{C911EBB7-FF73-C440-9116-71A6991B9EA2}"/>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202172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D68A-CB99-DD4E-8654-8A621B1DAF43}"/>
              </a:ext>
            </a:extLst>
          </p:cNvPr>
          <p:cNvSpPr>
            <a:spLocks noGrp="1"/>
          </p:cNvSpPr>
          <p:nvPr>
            <p:ph type="title"/>
          </p:nvPr>
        </p:nvSpPr>
        <p:spPr>
          <a:xfrm>
            <a:off x="419100" y="240679"/>
            <a:ext cx="9034272" cy="684602"/>
          </a:xfrm>
        </p:spPr>
        <p:txBody>
          <a:bodyPr/>
          <a:lstStyle/>
          <a:p>
            <a:r>
              <a:rPr lang="en-US" sz="3600" dirty="0"/>
              <a:t>Complying with AWS Well-Architected Framework principles</a:t>
            </a:r>
          </a:p>
        </p:txBody>
      </p:sp>
      <p:sp>
        <p:nvSpPr>
          <p:cNvPr id="3" name="Content Placeholder 2">
            <a:extLst>
              <a:ext uri="{FF2B5EF4-FFF2-40B4-BE49-F238E27FC236}">
                <a16:creationId xmlns:a16="http://schemas.microsoft.com/office/drawing/2014/main" id="{8CF4A54A-989B-9641-81DE-6AE6C821A740}"/>
              </a:ext>
            </a:extLst>
          </p:cNvPr>
          <p:cNvSpPr>
            <a:spLocks noGrp="1"/>
          </p:cNvSpPr>
          <p:nvPr>
            <p:ph idx="1"/>
          </p:nvPr>
        </p:nvSpPr>
        <p:spPr>
          <a:xfrm>
            <a:off x="419100" y="1528175"/>
            <a:ext cx="11353800" cy="3454642"/>
          </a:xfrm>
        </p:spPr>
        <p:txBody>
          <a:bodyPr/>
          <a:lstStyle/>
          <a:p>
            <a:r>
              <a:rPr lang="en-US" dirty="0"/>
              <a:t>Operational excellence design principles</a:t>
            </a:r>
          </a:p>
          <a:p>
            <a:pPr lvl="1"/>
            <a:r>
              <a:rPr lang="en-US" dirty="0"/>
              <a:t>Perform operations as code</a:t>
            </a:r>
          </a:p>
          <a:p>
            <a:pPr lvl="1"/>
            <a:r>
              <a:rPr lang="en-US" dirty="0"/>
              <a:t>Make frequent, small, reversible changes</a:t>
            </a:r>
          </a:p>
          <a:p>
            <a:pPr lvl="2"/>
            <a:endParaRPr lang="en-US" dirty="0"/>
          </a:p>
          <a:p>
            <a:r>
              <a:rPr lang="en-US" dirty="0"/>
              <a:t>Reliability pillar design principles</a:t>
            </a:r>
          </a:p>
          <a:p>
            <a:pPr lvl="1"/>
            <a:r>
              <a:rPr lang="en-US" dirty="0"/>
              <a:t>Manage change in automation</a:t>
            </a:r>
          </a:p>
          <a:p>
            <a:pPr lvl="1"/>
            <a:endParaRPr lang="en-US" dirty="0"/>
          </a:p>
        </p:txBody>
      </p:sp>
      <p:pic>
        <p:nvPicPr>
          <p:cNvPr id="10" name="Graphic 9" descr="Warning">
            <a:extLst>
              <a:ext uri="{FF2B5EF4-FFF2-40B4-BE49-F238E27FC236}">
                <a16:creationId xmlns:a16="http://schemas.microsoft.com/office/drawing/2014/main" id="{800CC982-9BD0-CE4C-8E07-4B3FFC379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4923256"/>
            <a:ext cx="914400" cy="914400"/>
          </a:xfrm>
          <a:prstGeom prst="rect">
            <a:avLst/>
          </a:prstGeom>
        </p:spPr>
      </p:pic>
      <p:sp>
        <p:nvSpPr>
          <p:cNvPr id="8" name="TextBox 7">
            <a:extLst>
              <a:ext uri="{FF2B5EF4-FFF2-40B4-BE49-F238E27FC236}">
                <a16:creationId xmlns:a16="http://schemas.microsoft.com/office/drawing/2014/main" id="{DA04B170-823D-EF43-921A-2C5B8ADB7199}"/>
              </a:ext>
            </a:extLst>
          </p:cNvPr>
          <p:cNvSpPr txBox="1"/>
          <p:nvPr/>
        </p:nvSpPr>
        <p:spPr>
          <a:xfrm>
            <a:off x="1097693" y="4821993"/>
            <a:ext cx="6269266" cy="1015663"/>
          </a:xfrm>
          <a:prstGeom prst="rect">
            <a:avLst/>
          </a:prstGeom>
          <a:noFill/>
        </p:spPr>
        <p:txBody>
          <a:bodyPr wrap="square" rtlCol="0">
            <a:spAutoFit/>
          </a:bodyPr>
          <a:lstStyle/>
          <a:p>
            <a:pPr algn="ct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Creating and maintaining AWS resources and deployments by following a </a:t>
            </a:r>
            <a:r>
              <a:rPr lang="en-US"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manual approach </a:t>
            </a:r>
            <a:r>
              <a:rPr lang="en-US" sz="20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does not enable you to meet these guidelines.</a:t>
            </a:r>
          </a:p>
        </p:txBody>
      </p:sp>
      <p:pic>
        <p:nvPicPr>
          <p:cNvPr id="7" name="Picture 6">
            <a:extLst>
              <a:ext uri="{FF2B5EF4-FFF2-40B4-BE49-F238E27FC236}">
                <a16:creationId xmlns:a16="http://schemas.microsoft.com/office/drawing/2014/main" id="{28822D64-0B7F-F34C-8156-EBA3735148DC}"/>
              </a:ext>
              <a:ext uri="{C183D7F6-B498-43B3-948B-1728B52AA6E4}">
                <adec:decorative xmlns:adec="http://schemas.microsoft.com/office/drawing/2017/decorative" val="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52984" y="1630017"/>
            <a:ext cx="2841991" cy="4260574"/>
          </a:xfrm>
          <a:prstGeom prst="rect">
            <a:avLst/>
          </a:prstGeom>
        </p:spPr>
      </p:pic>
      <p:sp>
        <p:nvSpPr>
          <p:cNvPr id="4" name="Footer Placeholder 3">
            <a:extLst>
              <a:ext uri="{FF2B5EF4-FFF2-40B4-BE49-F238E27FC236}">
                <a16:creationId xmlns:a16="http://schemas.microsoft.com/office/drawing/2014/main" id="{E3F59E02-2626-ED45-95DD-D031A7CD240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F9F65412-C22E-3D4D-9290-F9914BE103FA}"/>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3392107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823F139-E57A-B245-9EFA-D13DFC2737D3}">
  <we:reference id="wa104381155" version="1.1.0.0" store="en-US" storeType="OMEX"/>
  <we:alternateReferences>
    <we:reference id="wa104381155" version="1.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44525</TotalTime>
  <Words>11100</Words>
  <Application>Microsoft Macintosh PowerPoint</Application>
  <PresentationFormat>Widescreen</PresentationFormat>
  <Paragraphs>956</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Amazon Ember</vt:lpstr>
      <vt:lpstr>Amazon Ember Light</vt:lpstr>
      <vt:lpstr>Arial</vt:lpstr>
      <vt:lpstr>Calibri</vt:lpstr>
      <vt:lpstr>Lucida Console</vt:lpstr>
      <vt:lpstr>Verdana</vt:lpstr>
      <vt:lpstr>Office Theme</vt:lpstr>
      <vt:lpstr>Module 10: Automating Your Architecture</vt:lpstr>
      <vt:lpstr>Module overview</vt:lpstr>
      <vt:lpstr>Module objectives</vt:lpstr>
      <vt:lpstr>Section 1: Architectural need</vt:lpstr>
      <vt:lpstr>Café business requirement</vt:lpstr>
      <vt:lpstr>Section 2: Reasons to automate</vt:lpstr>
      <vt:lpstr>Without automation</vt:lpstr>
      <vt:lpstr>Risks from manual processes</vt:lpstr>
      <vt:lpstr>Complying with AWS Well-Architected Framework principles</vt:lpstr>
      <vt:lpstr>Section 3: Automating your infrastructure</vt:lpstr>
      <vt:lpstr>Automating your infrastructure</vt:lpstr>
      <vt:lpstr>AWS CloudFormation overview</vt:lpstr>
      <vt:lpstr>Infrastructure as code (IaC)</vt:lpstr>
      <vt:lpstr>Infrastructure as code: Benefits</vt:lpstr>
      <vt:lpstr>AWS CloudFormation template syntax</vt:lpstr>
      <vt:lpstr>Simple template: Create an EC2 instance</vt:lpstr>
      <vt:lpstr>AWS CloudFormation</vt:lpstr>
      <vt:lpstr>AWS CloudFormation change sets</vt:lpstr>
      <vt:lpstr>Drift detection</vt:lpstr>
      <vt:lpstr>Scoping and organizing templates</vt:lpstr>
      <vt:lpstr>AWS Quick Starts</vt:lpstr>
      <vt:lpstr>Using AWS Quick Starts</vt:lpstr>
      <vt:lpstr>Demonstration: Analyzing AWS CloudFormation Template Structure and Creating a Stack</vt:lpstr>
      <vt:lpstr>Module 10 – Guided Lab:  Automating Infrastructure Deployment with AWS CloudFormation</vt:lpstr>
      <vt:lpstr>Guided lab: Tasks</vt:lpstr>
      <vt:lpstr>Guided lab: Final product </vt:lpstr>
      <vt:lpstr>Begin Module 10 – Guided Lab: Automating Infrastructure Deployment with AWS CloudFormation </vt:lpstr>
      <vt:lpstr>Guided lab debrief:  Key takeaways</vt:lpstr>
      <vt:lpstr>Section 3 key takeaways</vt:lpstr>
      <vt:lpstr>Section 4: Automating deployments</vt:lpstr>
      <vt:lpstr>How will you keep your fleet updated?</vt:lpstr>
      <vt:lpstr>AWS Systems Manager</vt:lpstr>
      <vt:lpstr>Systems Manager capabilities</vt:lpstr>
      <vt:lpstr>AWS CloudFormation and Systems Manager complement each other</vt:lpstr>
      <vt:lpstr>AWS OpsWorks</vt:lpstr>
      <vt:lpstr>AWS OpsWorks Stacks</vt:lpstr>
      <vt:lpstr>OpsWorks Stacks complements AWS CloudFormation</vt:lpstr>
      <vt:lpstr>Section 5: AWS Elastic Beanstalk</vt:lpstr>
      <vt:lpstr>General challenges</vt:lpstr>
      <vt:lpstr>AWS Elastic Beanstalk</vt:lpstr>
      <vt:lpstr>AWS Elastic Beanstalk deployments</vt:lpstr>
      <vt:lpstr>Elastic Beanstalk application environment</vt:lpstr>
      <vt:lpstr>Choosing the right automation solution</vt:lpstr>
      <vt:lpstr>Section 5 key takeaways</vt:lpstr>
      <vt:lpstr>Module 10 – Challenge Lab: Automating Infrastructure Deployment </vt:lpstr>
      <vt:lpstr>The business need: Implement IaC</vt:lpstr>
      <vt:lpstr>Challenge lab: Tasks</vt:lpstr>
      <vt:lpstr>Challenge lab: Final product </vt:lpstr>
      <vt:lpstr>Begin Module 10 – Challenge Lab: Automating Infrastructure Deployment</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David Mohr</cp:lastModifiedBy>
  <cp:revision>569</cp:revision>
  <cp:lastPrinted>2018-12-10T23:37:28Z</cp:lastPrinted>
  <dcterms:created xsi:type="dcterms:W3CDTF">2019-09-16T17:01:53Z</dcterms:created>
  <dcterms:modified xsi:type="dcterms:W3CDTF">2020-11-12T21:29:28Z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